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notesSlides/notesSlide27.xml" ContentType="application/vnd.openxmlformats-officedocument.presentationml.notesSlide+xml"/>
  <Override PartName="/ppt/charts/chart18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35.xml" ContentType="application/vnd.openxmlformats-officedocument.presentationml.notesSlide+xml"/>
  <Override PartName="/ppt/charts/chart27.xml" ContentType="application/vnd.openxmlformats-officedocument.drawingml.chart+xml"/>
  <Override PartName="/ppt/theme/themeOverride8.xml" ContentType="application/vnd.openxmlformats-officedocument.themeOverride+xml"/>
  <Override PartName="/ppt/charts/chart28.xml" ContentType="application/vnd.openxmlformats-officedocument.drawingml.chart+xml"/>
  <Override PartName="/ppt/theme/themeOverride9.xml" ContentType="application/vnd.openxmlformats-officedocument.themeOverride+xml"/>
  <Override PartName="/ppt/charts/chart29.xml" ContentType="application/vnd.openxmlformats-officedocument.drawingml.chart+xml"/>
  <Override PartName="/ppt/theme/themeOverride10.xml" ContentType="application/vnd.openxmlformats-officedocument.themeOverride+xml"/>
  <Override PartName="/ppt/charts/chart30.xml" ContentType="application/vnd.openxmlformats-officedocument.drawingml.chart+xml"/>
  <Override PartName="/ppt/theme/themeOverride1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3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3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3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3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3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47"/>
  </p:notesMasterIdLst>
  <p:sldIdLst>
    <p:sldId id="340" r:id="rId3"/>
    <p:sldId id="341" r:id="rId4"/>
    <p:sldId id="375" r:id="rId5"/>
    <p:sldId id="343" r:id="rId6"/>
    <p:sldId id="310" r:id="rId7"/>
    <p:sldId id="281" r:id="rId8"/>
    <p:sldId id="282" r:id="rId9"/>
    <p:sldId id="348" r:id="rId10"/>
    <p:sldId id="349" r:id="rId11"/>
    <p:sldId id="285" r:id="rId12"/>
    <p:sldId id="351" r:id="rId13"/>
    <p:sldId id="352" r:id="rId14"/>
    <p:sldId id="353" r:id="rId15"/>
    <p:sldId id="354" r:id="rId16"/>
    <p:sldId id="263" r:id="rId17"/>
    <p:sldId id="264" r:id="rId18"/>
    <p:sldId id="261" r:id="rId19"/>
    <p:sldId id="355" r:id="rId20"/>
    <p:sldId id="356" r:id="rId21"/>
    <p:sldId id="357" r:id="rId22"/>
    <p:sldId id="358" r:id="rId23"/>
    <p:sldId id="270" r:id="rId24"/>
    <p:sldId id="271" r:id="rId25"/>
    <p:sldId id="359" r:id="rId26"/>
    <p:sldId id="360" r:id="rId27"/>
    <p:sldId id="361" r:id="rId28"/>
    <p:sldId id="275" r:id="rId29"/>
    <p:sldId id="362" r:id="rId30"/>
    <p:sldId id="363" r:id="rId31"/>
    <p:sldId id="288" r:id="rId32"/>
    <p:sldId id="315" r:id="rId33"/>
    <p:sldId id="339" r:id="rId34"/>
    <p:sldId id="291" r:id="rId35"/>
    <p:sldId id="292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02" r:id="rId44"/>
    <p:sldId id="371" r:id="rId45"/>
    <p:sldId id="372" r:id="rId46"/>
  </p:sldIdLst>
  <p:sldSz cx="12192000" cy="6858000"/>
  <p:notesSz cx="6858000" cy="9144000"/>
  <p:embeddedFontLst>
    <p:embeddedFont>
      <p:font typeface="Montserrat Light" panose="020B0604020202020204" charset="0"/>
      <p:regular r:id="rId48"/>
    </p:embeddedFont>
    <p:embeddedFont>
      <p:font typeface="Montserrat" panose="020B0604020202020204" charset="0"/>
      <p:regular r:id="rId49"/>
      <p:bold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Arial Black" panose="020B0A04020102020204" pitchFamily="34" charset="0"/>
      <p:bold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Montserrat bold" panose="020B0604020202020204" charset="0"/>
      <p:bold r:id="rId64"/>
    </p:embeddedFont>
    <p:embeddedFont>
      <p:font typeface="맑은 고딕" panose="020B0503020000020004" pitchFamily="34" charset="-127"/>
      <p:regular r:id="rId65"/>
      <p:bold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Montserrat bold" panose="020B0604020202020204" charset="0"/>
      <p:bold r:id="rId64"/>
    </p:embeddedFont>
    <p:embeddedFont>
      <p:font typeface="Arial Unicode MS" panose="020B0604020202020204" charset="-128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2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yathri" initials="G" lastIdx="2" clrIdx="0"/>
  <p:cmAuthor id="1" name="Verite Adm" initials="VA" lastIdx="111" clrIdx="1">
    <p:extLst>
      <p:ext uri="{19B8F6BF-5375-455C-9EA6-DF929625EA0E}">
        <p15:presenceInfo xmlns:p15="http://schemas.microsoft.com/office/powerpoint/2012/main" userId="af4646859a11b4f6" providerId="Windows Live"/>
      </p:ext>
    </p:extLst>
  </p:cmAuthor>
  <p:cmAuthor id="2" name="Hasna" initials="HM" lastIdx="13" clrIdx="2">
    <p:extLst>
      <p:ext uri="{19B8F6BF-5375-455C-9EA6-DF929625EA0E}">
        <p15:presenceInfo xmlns:p15="http://schemas.microsoft.com/office/powerpoint/2012/main" userId="Hasna" providerId="None"/>
      </p:ext>
    </p:extLst>
  </p:cmAuthor>
  <p:cmAuthor id="3" name="Hasangi" initials="H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88300"/>
    <a:srgbClr val="C55A11"/>
    <a:srgbClr val="FFBD19"/>
    <a:srgbClr val="123D4D"/>
    <a:srgbClr val="2F5597"/>
    <a:srgbClr val="DAE3F3"/>
    <a:srgbClr val="35A7CF"/>
    <a:srgbClr val="FF5336"/>
    <a:srgbClr val="F2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63469" autoAdjust="0"/>
  </p:normalViewPr>
  <p:slideViewPr>
    <p:cSldViewPr snapToGrid="0" showGuides="1">
      <p:cViewPr varScale="1">
        <p:scale>
          <a:sx n="72" d="100"/>
          <a:sy n="72" d="100"/>
        </p:scale>
        <p:origin x="2148" y="72"/>
      </p:cViewPr>
      <p:guideLst>
        <p:guide pos="3840"/>
        <p:guide orient="horz"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isha\Dropbox\AP%20-%20NF\Presentations\Data%20MOF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%2006\Dropbox\Revathy\contacts%20google.tx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8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9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sna\Dropbox\Econ\MOFA\Presentations\Economy\Data%20for%20Economy%20Presentation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'Growth 1990 - 2015'!$B$1</c:f>
              <c:strCache>
                <c:ptCount val="1"/>
                <c:pt idx="0">
                  <c:v>Real GDP growth rate (%)</c:v>
                </c:pt>
              </c:strCache>
            </c:strRef>
          </c:tx>
          <c:spPr>
            <a:ln w="28575" cap="rnd">
              <a:solidFill>
                <a:srgbClr val="FFB700"/>
              </a:solidFill>
              <a:round/>
            </a:ln>
            <a:effectLst/>
          </c:spPr>
          <c:marker>
            <c:symbol val="none"/>
          </c:marker>
          <c:cat>
            <c:strRef>
              <c:f>'Growth 1990 - 2015'!$A$18:$A$27</c:f>
              <c:strCach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</c:strCache>
            </c:strRef>
          </c:cat>
          <c:val>
            <c:numRef>
              <c:f>'Growth 1990 - 2015'!$B$18:$B$27</c:f>
              <c:numCache>
                <c:formatCode>General</c:formatCode>
                <c:ptCount val="10"/>
                <c:pt idx="0">
                  <c:v>7.7</c:v>
                </c:pt>
                <c:pt idx="1">
                  <c:v>6.8</c:v>
                </c:pt>
                <c:pt idx="2">
                  <c:v>6</c:v>
                </c:pt>
                <c:pt idx="3">
                  <c:v>3.5</c:v>
                </c:pt>
                <c:pt idx="4">
                  <c:v>8</c:v>
                </c:pt>
                <c:pt idx="5">
                  <c:v>8.4</c:v>
                </c:pt>
                <c:pt idx="6">
                  <c:v>9.1</c:v>
                </c:pt>
                <c:pt idx="7">
                  <c:v>3.4</c:v>
                </c:pt>
                <c:pt idx="8">
                  <c:v>4.9000000000000004</c:v>
                </c:pt>
                <c:pt idx="9">
                  <c:v>4.8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82B-4635-B3DA-6094C5363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959232"/>
        <c:axId val="108960768"/>
      </c:lineChart>
      <c:catAx>
        <c:axId val="10895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8960768"/>
        <c:crosses val="autoZero"/>
        <c:auto val="1"/>
        <c:lblAlgn val="ctr"/>
        <c:lblOffset val="100"/>
        <c:noMultiLvlLbl val="0"/>
      </c:catAx>
      <c:valAx>
        <c:axId val="108960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895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  <a:latin typeface="Montserrat" panose="020B0604020202020204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177987200976823E-2"/>
          <c:y val="0.11945684085088962"/>
          <c:w val="0.7583616733784847"/>
          <c:h val="0.86065745711820729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'External Sector'!$X$3</c:f>
              <c:strCache>
                <c:ptCount val="1"/>
                <c:pt idx="0">
                  <c:v>Balance of Trade in Goods and Services</c:v>
                </c:pt>
              </c:strCache>
            </c:strRef>
          </c:tx>
          <c:spPr>
            <a:solidFill>
              <a:srgbClr val="FF616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'External Sector'!$M$16:$M$33</c:f>
              <c:numCache>
                <c:formatCode>General</c:formatCode>
                <c:ptCount val="18"/>
                <c:pt idx="0">
                  <c:v>2010</c:v>
                </c:pt>
                <c:pt idx="3">
                  <c:v>2011</c:v>
                </c:pt>
                <c:pt idx="6">
                  <c:v>2012</c:v>
                </c:pt>
                <c:pt idx="9">
                  <c:v>2013</c:v>
                </c:pt>
                <c:pt idx="12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'External Sector'!$X$16:$X$33</c:f>
              <c:numCache>
                <c:formatCode>General</c:formatCode>
                <c:ptCount val="18"/>
                <c:pt idx="2" formatCode="0.0">
                  <c:v>-7.2602844925449537</c:v>
                </c:pt>
                <c:pt idx="5" formatCode="0.0">
                  <c:v>-13.188518298355969</c:v>
                </c:pt>
                <c:pt idx="8" formatCode="0.0">
                  <c:v>-11.916841874519923</c:v>
                </c:pt>
                <c:pt idx="11" formatCode="0.0">
                  <c:v>-8.6529965045046051</c:v>
                </c:pt>
                <c:pt idx="14" formatCode="0.0">
                  <c:v>-8.0054561624761167</c:v>
                </c:pt>
                <c:pt idx="17" formatCode="0.0">
                  <c:v>-7.4208222048268171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88-43CB-BE73-4B74963E16CA}"/>
            </c:ext>
          </c:extLst>
        </c:ser>
        <c:ser>
          <c:idx val="3"/>
          <c:order val="1"/>
          <c:tx>
            <c:strRef>
              <c:f>'External Sector'!$W$3</c:f>
              <c:strCache>
                <c:ptCount val="1"/>
                <c:pt idx="0">
                  <c:v>Imports of Services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'External Sector'!$M$16:$M$33</c:f>
              <c:numCache>
                <c:formatCode>General</c:formatCode>
                <c:ptCount val="18"/>
                <c:pt idx="0">
                  <c:v>2010</c:v>
                </c:pt>
                <c:pt idx="3">
                  <c:v>2011</c:v>
                </c:pt>
                <c:pt idx="6">
                  <c:v>2012</c:v>
                </c:pt>
                <c:pt idx="9">
                  <c:v>2013</c:v>
                </c:pt>
                <c:pt idx="12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'External Sector'!$W$16:$W$33</c:f>
              <c:numCache>
                <c:formatCode>0.0</c:formatCode>
                <c:ptCount val="18"/>
                <c:pt idx="1">
                  <c:v>3.1159629099751518</c:v>
                </c:pt>
                <c:pt idx="4">
                  <c:v>3.0402722084219249</c:v>
                </c:pt>
                <c:pt idx="7">
                  <c:v>3.7092829602861386</c:v>
                </c:pt>
                <c:pt idx="10">
                  <c:v>4.7180587607176463</c:v>
                </c:pt>
                <c:pt idx="13">
                  <c:v>4.6544547577085789</c:v>
                </c:pt>
                <c:pt idx="16">
                  <c:v>4.9495909795394262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88-43CB-BE73-4B74963E16CA}"/>
            </c:ext>
          </c:extLst>
        </c:ser>
        <c:ser>
          <c:idx val="2"/>
          <c:order val="2"/>
          <c:tx>
            <c:strRef>
              <c:f>'External Sector'!$V$3</c:f>
              <c:strCache>
                <c:ptCount val="1"/>
                <c:pt idx="0">
                  <c:v>Imports of Goods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'External Sector'!$M$16:$M$33</c:f>
              <c:numCache>
                <c:formatCode>General</c:formatCode>
                <c:ptCount val="18"/>
                <c:pt idx="0">
                  <c:v>2010</c:v>
                </c:pt>
                <c:pt idx="3">
                  <c:v>2011</c:v>
                </c:pt>
                <c:pt idx="6">
                  <c:v>2012</c:v>
                </c:pt>
                <c:pt idx="9">
                  <c:v>2013</c:v>
                </c:pt>
                <c:pt idx="12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'External Sector'!$V$16:$V$33</c:f>
              <c:numCache>
                <c:formatCode>0.0</c:formatCode>
                <c:ptCount val="18"/>
                <c:pt idx="1">
                  <c:v>23.712122513083784</c:v>
                </c:pt>
                <c:pt idx="4">
                  <c:v>31.042841253745927</c:v>
                </c:pt>
                <c:pt idx="7">
                  <c:v>28.041914057632226</c:v>
                </c:pt>
                <c:pt idx="10">
                  <c:v>24.231775628366748</c:v>
                </c:pt>
                <c:pt idx="13">
                  <c:v>24.262466193442663</c:v>
                </c:pt>
                <c:pt idx="16">
                  <c:v>23.016028976647934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88-43CB-BE73-4B74963E16CA}"/>
            </c:ext>
          </c:extLst>
        </c:ser>
        <c:ser>
          <c:idx val="1"/>
          <c:order val="3"/>
          <c:tx>
            <c:strRef>
              <c:f>'External Sector'!$U$3</c:f>
              <c:strCache>
                <c:ptCount val="1"/>
                <c:pt idx="0">
                  <c:v>Exports of Services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'External Sector'!$M$16:$M$33</c:f>
              <c:numCache>
                <c:formatCode>General</c:formatCode>
                <c:ptCount val="18"/>
                <c:pt idx="0">
                  <c:v>2010</c:v>
                </c:pt>
                <c:pt idx="3">
                  <c:v>2011</c:v>
                </c:pt>
                <c:pt idx="6">
                  <c:v>2012</c:v>
                </c:pt>
                <c:pt idx="9">
                  <c:v>2013</c:v>
                </c:pt>
                <c:pt idx="12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'External Sector'!$U$16:$U$33</c:f>
              <c:numCache>
                <c:formatCode>General</c:formatCode>
                <c:ptCount val="18"/>
                <c:pt idx="0" formatCode="0.0">
                  <c:v>4.3616734463366624</c:v>
                </c:pt>
                <c:pt idx="3" formatCode="0.0">
                  <c:v>4.7231525501071143</c:v>
                </c:pt>
                <c:pt idx="6" formatCode="0.0">
                  <c:v>5.5526682737459909</c:v>
                </c:pt>
                <c:pt idx="9" formatCode="0.0">
                  <c:v>6.3061367340808943</c:v>
                </c:pt>
                <c:pt idx="12" formatCode="0.0">
                  <c:v>7.00374506334588</c:v>
                </c:pt>
                <c:pt idx="15" formatCode="0.0">
                  <c:v>7.7754907864196232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88-43CB-BE73-4B74963E16CA}"/>
            </c:ext>
          </c:extLst>
        </c:ser>
        <c:ser>
          <c:idx val="0"/>
          <c:order val="4"/>
          <c:tx>
            <c:strRef>
              <c:f>'External Sector'!$T$3</c:f>
              <c:strCache>
                <c:ptCount val="1"/>
                <c:pt idx="0">
                  <c:v>Exports of Goods</c:v>
                </c:pt>
              </c:strCache>
            </c:strRef>
          </c:tx>
          <c:spPr>
            <a:solidFill>
              <a:srgbClr val="F28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'External Sector'!$M$16:$M$33</c:f>
              <c:numCache>
                <c:formatCode>General</c:formatCode>
                <c:ptCount val="18"/>
                <c:pt idx="0">
                  <c:v>2010</c:v>
                </c:pt>
                <c:pt idx="3">
                  <c:v>2011</c:v>
                </c:pt>
                <c:pt idx="6">
                  <c:v>2012</c:v>
                </c:pt>
                <c:pt idx="9">
                  <c:v>2013</c:v>
                </c:pt>
                <c:pt idx="12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'External Sector'!$T$16:$T$33</c:f>
              <c:numCache>
                <c:formatCode>General</c:formatCode>
                <c:ptCount val="18"/>
                <c:pt idx="0" formatCode="0.0">
                  <c:v>15.206127484177323</c:v>
                </c:pt>
                <c:pt idx="3" formatCode="0.0">
                  <c:v>16.17144261370477</c:v>
                </c:pt>
                <c:pt idx="6" formatCode="0.0">
                  <c:v>14.281686869652445</c:v>
                </c:pt>
                <c:pt idx="9" formatCode="0.0">
                  <c:v>13.9907011504989</c:v>
                </c:pt>
                <c:pt idx="12" formatCode="0.0">
                  <c:v>13.907719725329247</c:v>
                </c:pt>
                <c:pt idx="15" formatCode="0.0">
                  <c:v>12.769306964940924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8-43CB-BE73-4B74963E1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9626496"/>
        <c:axId val="89628032"/>
      </c:barChart>
      <c:catAx>
        <c:axId val="89626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9628032"/>
        <c:crosses val="autoZero"/>
        <c:auto val="1"/>
        <c:lblAlgn val="ctr"/>
        <c:lblOffset val="100"/>
        <c:noMultiLvlLbl val="0"/>
      </c:catAx>
      <c:valAx>
        <c:axId val="89628032"/>
        <c:scaling>
          <c:orientation val="minMax"/>
          <c:max val="40"/>
          <c:min val="-2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0"/>
                <a:ea typeface="+mn-ea"/>
                <a:cs typeface="+mn-cs"/>
              </a:defRPr>
            </a:pPr>
            <a:endParaRPr lang="en-US"/>
          </a:p>
        </c:txPr>
        <c:crossAx val="89626496"/>
        <c:crosses val="autoZero"/>
        <c:crossBetween val="between"/>
        <c:majorUnit val="10"/>
        <c:min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72071284554626"/>
          <c:y val="8.4522673716880312E-2"/>
          <c:w val="0.18286269907230224"/>
          <c:h val="0.837270341207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B060402020202020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tserrat" panose="020B060402020202020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57188596907316"/>
          <c:y val="0.1801140584249562"/>
          <c:w val="0.84096727181129549"/>
          <c:h val="0.641917686394926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123D4D"/>
              </a:solidFill>
              <a:round/>
            </a:ln>
            <a:effectLst/>
          </c:spPr>
          <c:marker>
            <c:symbol val="none"/>
          </c:marker>
          <c:cat>
            <c:numRef>
              <c:f>Sheet2!$A$5:$A$45</c:f>
              <c:numCache>
                <c:formatCode>mmm\-yy</c:formatCode>
                <c:ptCount val="41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</c:numCache>
            </c:numRef>
          </c:cat>
          <c:val>
            <c:numRef>
              <c:f>Sheet2!$B$5:$B$45</c:f>
              <c:numCache>
                <c:formatCode>0.0000</c:formatCode>
                <c:ptCount val="41"/>
                <c:pt idx="0">
                  <c:v>126.85358095238087</c:v>
                </c:pt>
                <c:pt idx="1">
                  <c:v>126.70258888888884</c:v>
                </c:pt>
                <c:pt idx="2">
                  <c:v>126.81498421052628</c:v>
                </c:pt>
                <c:pt idx="3">
                  <c:v>126.02995999999999</c:v>
                </c:pt>
                <c:pt idx="4">
                  <c:v>126.30676190476187</c:v>
                </c:pt>
                <c:pt idx="5">
                  <c:v>127.80649999999999</c:v>
                </c:pt>
                <c:pt idx="6">
                  <c:v>131.00989999999999</c:v>
                </c:pt>
                <c:pt idx="7">
                  <c:v>131.82826000000011</c:v>
                </c:pt>
                <c:pt idx="8">
                  <c:v>132.468965</c:v>
                </c:pt>
                <c:pt idx="9">
                  <c:v>131.09655238095235</c:v>
                </c:pt>
                <c:pt idx="10">
                  <c:v>131.08254285714284</c:v>
                </c:pt>
                <c:pt idx="11">
                  <c:v>130.82774000000012</c:v>
                </c:pt>
                <c:pt idx="12">
                  <c:v>130.72937619047622</c:v>
                </c:pt>
                <c:pt idx="13">
                  <c:v>130.82041176470585</c:v>
                </c:pt>
                <c:pt idx="14">
                  <c:v>130.62817619047621</c:v>
                </c:pt>
                <c:pt idx="15">
                  <c:v>130.62220000000005</c:v>
                </c:pt>
                <c:pt idx="16">
                  <c:v>130.45497368421053</c:v>
                </c:pt>
                <c:pt idx="17">
                  <c:v>130.28733000000014</c:v>
                </c:pt>
                <c:pt idx="18">
                  <c:v>130.24027272727253</c:v>
                </c:pt>
                <c:pt idx="19">
                  <c:v>130.18850000000006</c:v>
                </c:pt>
                <c:pt idx="20">
                  <c:v>130.26052380952382</c:v>
                </c:pt>
                <c:pt idx="21">
                  <c:v>130.59949999999998</c:v>
                </c:pt>
                <c:pt idx="22">
                  <c:v>130.93755789473678</c:v>
                </c:pt>
                <c:pt idx="23">
                  <c:v>131.02158181818183</c:v>
                </c:pt>
                <c:pt idx="24">
                  <c:v>131.55075263157872</c:v>
                </c:pt>
                <c:pt idx="25">
                  <c:v>132.7292823529412</c:v>
                </c:pt>
                <c:pt idx="26">
                  <c:v>132.89895238095241</c:v>
                </c:pt>
                <c:pt idx="27">
                  <c:v>132.89925789473688</c:v>
                </c:pt>
                <c:pt idx="28">
                  <c:v>133.49602631578975</c:v>
                </c:pt>
                <c:pt idx="29">
                  <c:v>133.89522380952391</c:v>
                </c:pt>
                <c:pt idx="30">
                  <c:v>133.68600454545461</c:v>
                </c:pt>
                <c:pt idx="31">
                  <c:v>133.8829333333336</c:v>
                </c:pt>
                <c:pt idx="32">
                  <c:v>138.87692857142861</c:v>
                </c:pt>
                <c:pt idx="33">
                  <c:v>140.89450000000002</c:v>
                </c:pt>
                <c:pt idx="34">
                  <c:v>142.02476315789471</c:v>
                </c:pt>
                <c:pt idx="35">
                  <c:v>143.44832857142865</c:v>
                </c:pt>
                <c:pt idx="36">
                  <c:v>143.94025499999998</c:v>
                </c:pt>
                <c:pt idx="37">
                  <c:v>143.92836315789489</c:v>
                </c:pt>
                <c:pt idx="38">
                  <c:v>143.95937500000002</c:v>
                </c:pt>
                <c:pt idx="39">
                  <c:v>143.90013333333349</c:v>
                </c:pt>
                <c:pt idx="40">
                  <c:v>145.6502200000001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A3D-4E15-821B-AC0F6FBCC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570496"/>
        <c:axId val="86572032"/>
      </c:lineChart>
      <c:dateAx>
        <c:axId val="86570496"/>
        <c:scaling>
          <c:orientation val="minMax"/>
          <c:min val="42005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65000"/>
              </a:sys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6572032"/>
        <c:crosses val="autoZero"/>
        <c:auto val="1"/>
        <c:lblOffset val="100"/>
        <c:baseTimeUnit val="months"/>
        <c:majorUnit val="4"/>
        <c:majorTimeUnit val="months"/>
      </c:dateAx>
      <c:valAx>
        <c:axId val="86572032"/>
        <c:scaling>
          <c:orientation val="minMax"/>
          <c:min val="12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ysClr val="window" lastClr="FFFFFF">
                <a:lumMod val="6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6570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69580072393754E-2"/>
          <c:y val="0.10839218419865529"/>
          <c:w val="0.67358185964774364"/>
          <c:h val="0.83054980547705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23D4D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21-4C64-837A-5A8F92ED93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'Exchange rates'!$I$2:$I$15</c:f>
              <c:strCache>
                <c:ptCount val="14"/>
                <c:pt idx="0">
                  <c:v>MYR</c:v>
                </c:pt>
                <c:pt idx="1">
                  <c:v>LKR</c:v>
                </c:pt>
                <c:pt idx="2">
                  <c:v>GBP</c:v>
                </c:pt>
                <c:pt idx="3">
                  <c:v>THB</c:v>
                </c:pt>
                <c:pt idx="4">
                  <c:v>PHP</c:v>
                </c:pt>
                <c:pt idx="5">
                  <c:v>CNY</c:v>
                </c:pt>
                <c:pt idx="6">
                  <c:v>INR</c:v>
                </c:pt>
                <c:pt idx="7">
                  <c:v>VND</c:v>
                </c:pt>
                <c:pt idx="8">
                  <c:v>SGD</c:v>
                </c:pt>
                <c:pt idx="9">
                  <c:v>PKR</c:v>
                </c:pt>
                <c:pt idx="10">
                  <c:v>BDT</c:v>
                </c:pt>
                <c:pt idx="11">
                  <c:v>KHR</c:v>
                </c:pt>
                <c:pt idx="12">
                  <c:v>AED</c:v>
                </c:pt>
                <c:pt idx="13">
                  <c:v>EUR</c:v>
                </c:pt>
              </c:strCache>
            </c:strRef>
          </c:cat>
          <c:val>
            <c:numRef>
              <c:f>'Exchange rates'!$K$2:$K$15</c:f>
              <c:numCache>
                <c:formatCode>0.0</c:formatCode>
                <c:ptCount val="14"/>
                <c:pt idx="0">
                  <c:v>-12.359550561797786</c:v>
                </c:pt>
                <c:pt idx="1">
                  <c:v>-9.7512504968240634</c:v>
                </c:pt>
                <c:pt idx="2">
                  <c:v>-5.9999999999999893</c:v>
                </c:pt>
                <c:pt idx="3">
                  <c:v>-5.7443609022556323</c:v>
                </c:pt>
                <c:pt idx="4">
                  <c:v>-5.7277628032344943</c:v>
                </c:pt>
                <c:pt idx="5">
                  <c:v>-4.8387096774193505</c:v>
                </c:pt>
                <c:pt idx="6">
                  <c:v>-4.6716338143292804</c:v>
                </c:pt>
                <c:pt idx="7">
                  <c:v>-2.987061227016659</c:v>
                </c:pt>
                <c:pt idx="8">
                  <c:v>-2.9545454545454413</c:v>
                </c:pt>
                <c:pt idx="9">
                  <c:v>-2.8703430649759181</c:v>
                </c:pt>
                <c:pt idx="10">
                  <c:v>-1.0045145275180465</c:v>
                </c:pt>
                <c:pt idx="11">
                  <c:v>-0.27113284770755491</c:v>
                </c:pt>
                <c:pt idx="12">
                  <c:v>0</c:v>
                </c:pt>
                <c:pt idx="13">
                  <c:v>1.136363636363638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1-4C64-837A-5A8F92ED9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78457472"/>
        <c:axId val="86548864"/>
      </c:barChart>
      <c:catAx>
        <c:axId val="78457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6548864"/>
        <c:crosses val="autoZero"/>
        <c:auto val="1"/>
        <c:lblAlgn val="ctr"/>
        <c:lblOffset val="100"/>
        <c:noMultiLvlLbl val="0"/>
      </c:catAx>
      <c:valAx>
        <c:axId val="8654886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845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7639913307618"/>
          <c:y val="0.15594485306553382"/>
          <c:w val="0.81517084993463651"/>
          <c:h val="0.65879916447253895"/>
        </c:manualLayout>
      </c:layout>
      <c:areaChart>
        <c:grouping val="stacked"/>
        <c:varyColors val="0"/>
        <c:ser>
          <c:idx val="0"/>
          <c:order val="0"/>
          <c:tx>
            <c:strRef>
              <c:f>'25.Official reserves'!$B$1</c:f>
              <c:strCache>
                <c:ptCount val="1"/>
                <c:pt idx="0">
                  <c:v>Gross Official Reserves (in US$ Mn)</c:v>
                </c:pt>
              </c:strCache>
            </c:strRef>
          </c:tx>
          <c:spPr>
            <a:solidFill>
              <a:srgbClr val="123D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'25.Official reserves'!$A$2:$A$53</c:f>
              <c:numCache>
                <c:formatCode>mmm\-yy</c:formatCode>
                <c:ptCount val="52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</c:numCache>
            </c:numRef>
          </c:cat>
          <c:val>
            <c:numRef>
              <c:f>'25.Official reserves'!$B$2:$B$53</c:f>
              <c:numCache>
                <c:formatCode>#,##0</c:formatCode>
                <c:ptCount val="52"/>
                <c:pt idx="0">
                  <c:v>5806.2</c:v>
                </c:pt>
                <c:pt idx="1">
                  <c:v>5522.4</c:v>
                </c:pt>
                <c:pt idx="2">
                  <c:v>5729.8</c:v>
                </c:pt>
                <c:pt idx="3">
                  <c:v>5834.7</c:v>
                </c:pt>
                <c:pt idx="4">
                  <c:v>5815</c:v>
                </c:pt>
                <c:pt idx="5">
                  <c:v>6045.4</c:v>
                </c:pt>
                <c:pt idx="6">
                  <c:v>7099.4</c:v>
                </c:pt>
                <c:pt idx="7">
                  <c:v>7053.3</c:v>
                </c:pt>
                <c:pt idx="8">
                  <c:v>7053.1</c:v>
                </c:pt>
                <c:pt idx="9">
                  <c:v>6546.9</c:v>
                </c:pt>
                <c:pt idx="10">
                  <c:v>6490.2</c:v>
                </c:pt>
                <c:pt idx="11">
                  <c:v>6877.3</c:v>
                </c:pt>
                <c:pt idx="12">
                  <c:v>6855.4</c:v>
                </c:pt>
                <c:pt idx="13">
                  <c:v>6947.2</c:v>
                </c:pt>
                <c:pt idx="14">
                  <c:v>6806.1</c:v>
                </c:pt>
                <c:pt idx="15">
                  <c:v>7104.3</c:v>
                </c:pt>
                <c:pt idx="16">
                  <c:v>6716.1</c:v>
                </c:pt>
                <c:pt idx="17">
                  <c:v>6540.5</c:v>
                </c:pt>
                <c:pt idx="18">
                  <c:v>6381.1</c:v>
                </c:pt>
                <c:pt idx="19">
                  <c:v>6579</c:v>
                </c:pt>
                <c:pt idx="20">
                  <c:v>7071</c:v>
                </c:pt>
                <c:pt idx="21">
                  <c:v>7322.6</c:v>
                </c:pt>
                <c:pt idx="22">
                  <c:v>7005.1</c:v>
                </c:pt>
                <c:pt idx="23">
                  <c:v>7495.2699999999995</c:v>
                </c:pt>
                <c:pt idx="24">
                  <c:v>8048.58</c:v>
                </c:pt>
                <c:pt idx="25">
                  <c:v>8259.5499999999975</c:v>
                </c:pt>
                <c:pt idx="26">
                  <c:v>8059.7244487308863</c:v>
                </c:pt>
                <c:pt idx="27">
                  <c:v>8896.7310824223714</c:v>
                </c:pt>
                <c:pt idx="28">
                  <c:v>8896.7310824223714</c:v>
                </c:pt>
                <c:pt idx="29">
                  <c:v>9164.004705013178</c:v>
                </c:pt>
                <c:pt idx="30">
                  <c:v>8973.7411812626142</c:v>
                </c:pt>
                <c:pt idx="31">
                  <c:v>9185.6373899688624</c:v>
                </c:pt>
                <c:pt idx="32">
                  <c:v>8821.80433490623</c:v>
                </c:pt>
                <c:pt idx="33">
                  <c:v>8790.9201010348024</c:v>
                </c:pt>
                <c:pt idx="34">
                  <c:v>8330.8820303658013</c:v>
                </c:pt>
                <c:pt idx="35">
                  <c:v>8208.4116463053342</c:v>
                </c:pt>
                <c:pt idx="36">
                  <c:v>7252.4289365408331</c:v>
                </c:pt>
                <c:pt idx="37">
                  <c:v>7420.4554996301704</c:v>
                </c:pt>
                <c:pt idx="38">
                  <c:v>6819.55</c:v>
                </c:pt>
                <c:pt idx="39">
                  <c:v>7454.63</c:v>
                </c:pt>
                <c:pt idx="40">
                  <c:v>6845.7699999999995</c:v>
                </c:pt>
                <c:pt idx="41">
                  <c:v>7525.4853794783585</c:v>
                </c:pt>
                <c:pt idx="42">
                  <c:v>6887.22</c:v>
                </c:pt>
                <c:pt idx="43">
                  <c:v>6457.72</c:v>
                </c:pt>
                <c:pt idx="44">
                  <c:v>6783.68</c:v>
                </c:pt>
                <c:pt idx="45">
                  <c:v>6480.6849745020381</c:v>
                </c:pt>
                <c:pt idx="46">
                  <c:v>7295.03</c:v>
                </c:pt>
                <c:pt idx="47">
                  <c:v>7292.4299999999994</c:v>
                </c:pt>
                <c:pt idx="48">
                  <c:v>6301</c:v>
                </c:pt>
                <c:pt idx="49">
                  <c:v>6573.37</c:v>
                </c:pt>
                <c:pt idx="50">
                  <c:v>6220.35</c:v>
                </c:pt>
                <c:pt idx="51" formatCode="#,##0.00">
                  <c:v>6068.53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23-4624-AA91-E79D36C14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775040"/>
        <c:axId val="128848256"/>
      </c:areaChart>
      <c:lineChart>
        <c:grouping val="standard"/>
        <c:varyColors val="0"/>
        <c:ser>
          <c:idx val="1"/>
          <c:order val="1"/>
          <c:tx>
            <c:strRef>
              <c:f>'25.Official reserves'!$C$1</c:f>
              <c:strCache>
                <c:ptCount val="1"/>
                <c:pt idx="0">
                  <c:v>Months of Imports</c:v>
                </c:pt>
              </c:strCache>
            </c:strRef>
          </c:tx>
          <c:spPr>
            <a:ln w="34925" cap="rnd">
              <a:solidFill>
                <a:srgbClr val="FFB7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'25.Official reserves'!$A$2:$A$53</c:f>
              <c:numCache>
                <c:formatCode>mmm\-yy</c:formatCode>
                <c:ptCount val="52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</c:numCache>
            </c:numRef>
          </c:cat>
          <c:val>
            <c:numRef>
              <c:f>'25.Official reserves'!$C$2:$C$53</c:f>
              <c:numCache>
                <c:formatCode>General</c:formatCode>
                <c:ptCount val="52"/>
                <c:pt idx="0">
                  <c:v>3.4</c:v>
                </c:pt>
                <c:pt idx="1">
                  <c:v>3.2</c:v>
                </c:pt>
                <c:pt idx="2">
                  <c:v>3.3</c:v>
                </c:pt>
                <c:pt idx="3">
                  <c:v>3.3</c:v>
                </c:pt>
                <c:pt idx="4">
                  <c:v>3.3</c:v>
                </c:pt>
                <c:pt idx="5">
                  <c:v>3.5</c:v>
                </c:pt>
                <c:pt idx="6">
                  <c:v>4.2</c:v>
                </c:pt>
                <c:pt idx="7">
                  <c:v>4.3</c:v>
                </c:pt>
                <c:pt idx="8">
                  <c:v>4.3</c:v>
                </c:pt>
                <c:pt idx="9">
                  <c:v>4</c:v>
                </c:pt>
                <c:pt idx="10">
                  <c:v>4</c:v>
                </c:pt>
                <c:pt idx="11">
                  <c:v>4.3</c:v>
                </c:pt>
                <c:pt idx="12">
                  <c:v>4.4000000000000004</c:v>
                </c:pt>
                <c:pt idx="13">
                  <c:v>4.5</c:v>
                </c:pt>
                <c:pt idx="14">
                  <c:v>4.5</c:v>
                </c:pt>
                <c:pt idx="15">
                  <c:v>4.5999999999999996</c:v>
                </c:pt>
                <c:pt idx="16">
                  <c:v>4.4000000000000004</c:v>
                </c:pt>
                <c:pt idx="17">
                  <c:v>4.2</c:v>
                </c:pt>
                <c:pt idx="18">
                  <c:v>4.0999999999999996</c:v>
                </c:pt>
                <c:pt idx="19">
                  <c:v>4.3</c:v>
                </c:pt>
                <c:pt idx="20">
                  <c:v>4.5999999999999996</c:v>
                </c:pt>
                <c:pt idx="21">
                  <c:v>4.8</c:v>
                </c:pt>
                <c:pt idx="22">
                  <c:v>4.7</c:v>
                </c:pt>
                <c:pt idx="23">
                  <c:v>5</c:v>
                </c:pt>
                <c:pt idx="24">
                  <c:v>5.3</c:v>
                </c:pt>
                <c:pt idx="25">
                  <c:v>5.5</c:v>
                </c:pt>
                <c:pt idx="26">
                  <c:v>5.3</c:v>
                </c:pt>
                <c:pt idx="27">
                  <c:v>5.9</c:v>
                </c:pt>
                <c:pt idx="28">
                  <c:v>5.9</c:v>
                </c:pt>
                <c:pt idx="29">
                  <c:v>6.1</c:v>
                </c:pt>
                <c:pt idx="30">
                  <c:v>5.9</c:v>
                </c:pt>
                <c:pt idx="31">
                  <c:v>5.9</c:v>
                </c:pt>
                <c:pt idx="32">
                  <c:v>5.6</c:v>
                </c:pt>
                <c:pt idx="33">
                  <c:v>5.5</c:v>
                </c:pt>
                <c:pt idx="34">
                  <c:v>5.2</c:v>
                </c:pt>
                <c:pt idx="35">
                  <c:v>5.0999999999999996</c:v>
                </c:pt>
                <c:pt idx="36">
                  <c:v>4.5</c:v>
                </c:pt>
                <c:pt idx="37">
                  <c:v>4.3</c:v>
                </c:pt>
                <c:pt idx="38">
                  <c:v>4.2</c:v>
                </c:pt>
                <c:pt idx="39">
                  <c:v>4.5999999999999996</c:v>
                </c:pt>
                <c:pt idx="40">
                  <c:v>4.2</c:v>
                </c:pt>
                <c:pt idx="41">
                  <c:v>4.5</c:v>
                </c:pt>
                <c:pt idx="42">
                  <c:v>5.2</c:v>
                </c:pt>
                <c:pt idx="43">
                  <c:v>4</c:v>
                </c:pt>
                <c:pt idx="44">
                  <c:v>4.2</c:v>
                </c:pt>
                <c:pt idx="45">
                  <c:v>4</c:v>
                </c:pt>
                <c:pt idx="46">
                  <c:v>4.5999999999999996</c:v>
                </c:pt>
                <c:pt idx="47">
                  <c:v>4.5999999999999996</c:v>
                </c:pt>
                <c:pt idx="48" formatCode="_(* #,##0.00_);_(* \(#,##0.00\);_(* &quot;-&quot;??_);_(@_)">
                  <c:v>3.9650689693295473</c:v>
                </c:pt>
                <c:pt idx="49" formatCode="_(* #,##0.00_);_(* \(#,##0.00\);_(* &quot;-&quot;??_);_(@_)">
                  <c:v>4.5671061327522313</c:v>
                </c:pt>
                <c:pt idx="50" formatCode="_(* #,##0.00_);_(* \(#,##0.00\);_(* &quot;-&quot;??_);_(@_)">
                  <c:v>3.9721264367816089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423-4624-AA91-E79D36C14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852352"/>
        <c:axId val="128850176"/>
      </c:lineChart>
      <c:dateAx>
        <c:axId val="124775040"/>
        <c:scaling>
          <c:orientation val="minMax"/>
          <c:max val="42461"/>
          <c:min val="40909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848256"/>
        <c:crosses val="autoZero"/>
        <c:auto val="1"/>
        <c:lblOffset val="100"/>
        <c:baseTimeUnit val="months"/>
        <c:majorUnit val="3"/>
        <c:majorTimeUnit val="months"/>
      </c:dateAx>
      <c:valAx>
        <c:axId val="128848256"/>
        <c:scaling>
          <c:orientation val="minMax"/>
          <c:max val="1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400" dirty="0">
                    <a:latin typeface="Montserrat" panose="00000500000000000000" pitchFamily="2" charset="0"/>
                  </a:rPr>
                  <a:t>USD Millions</a:t>
                </a:r>
              </a:p>
            </c:rich>
          </c:tx>
          <c:layout>
            <c:manualLayout>
              <c:xMode val="edge"/>
              <c:yMode val="edge"/>
              <c:x val="1.9474907433916465E-2"/>
              <c:y val="0.3881212092333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4775040"/>
        <c:crosses val="autoZero"/>
        <c:crossBetween val="midCat"/>
        <c:majorUnit val="2000"/>
        <c:minorUnit val="200"/>
      </c:valAx>
      <c:valAx>
        <c:axId val="128850176"/>
        <c:scaling>
          <c:orientation val="minMax"/>
          <c:min val="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400">
                    <a:latin typeface="Montserrat" panose="00000500000000000000" pitchFamily="2" charset="0"/>
                  </a:rPr>
                  <a:t>Months of Imports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8852352"/>
        <c:crosses val="max"/>
        <c:crossBetween val="between"/>
        <c:majorUnit val="1"/>
      </c:valAx>
      <c:dateAx>
        <c:axId val="12885235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12885017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105395404175726E-2"/>
          <c:y val="0.13434959014539877"/>
          <c:w val="0.9009358021859456"/>
          <c:h val="0.64047257653627332"/>
        </c:manualLayout>
      </c:layout>
      <c:barChart>
        <c:barDir val="col"/>
        <c:grouping val="clustered"/>
        <c:varyColors val="0"/>
        <c:ser>
          <c:idx val="0"/>
          <c:order val="0"/>
          <c:tx>
            <c:v>Governemnt Revenue</c:v>
          </c:tx>
          <c:spPr>
            <a:solidFill>
              <a:srgbClr val="44546A"/>
            </a:solidFill>
            <a:ln>
              <a:noFill/>
            </a:ln>
            <a:effectLst/>
          </c:spPr>
          <c:invertIfNegative val="0"/>
          <c:cat>
            <c:strRef>
              <c:f>Sheet7!$A$4:$A$11</c:f>
              <c:strCache>
                <c:ptCount val="8"/>
                <c:pt idx="0">
                  <c:v>Philippines</c:v>
                </c:pt>
                <c:pt idx="1">
                  <c:v>Thailand</c:v>
                </c:pt>
                <c:pt idx="2">
                  <c:v>Cambodia</c:v>
                </c:pt>
                <c:pt idx="3">
                  <c:v>Bangladesh</c:v>
                </c:pt>
                <c:pt idx="4">
                  <c:v>Pakistan</c:v>
                </c:pt>
                <c:pt idx="5">
                  <c:v>Sri Lanka</c:v>
                </c:pt>
                <c:pt idx="6">
                  <c:v>Vietnam</c:v>
                </c:pt>
                <c:pt idx="7">
                  <c:v>India</c:v>
                </c:pt>
              </c:strCache>
            </c:strRef>
          </c:cat>
          <c:val>
            <c:numRef>
              <c:f>Sheet7!$B$4:$B$11</c:f>
              <c:numCache>
                <c:formatCode>General</c:formatCode>
                <c:ptCount val="8"/>
                <c:pt idx="0">
                  <c:v>19.303999999999991</c:v>
                </c:pt>
                <c:pt idx="1">
                  <c:v>21.329000000000001</c:v>
                </c:pt>
                <c:pt idx="2">
                  <c:v>19.843</c:v>
                </c:pt>
                <c:pt idx="3">
                  <c:v>10.92</c:v>
                </c:pt>
                <c:pt idx="4">
                  <c:v>15.304</c:v>
                </c:pt>
                <c:pt idx="5">
                  <c:v>11.673</c:v>
                </c:pt>
                <c:pt idx="6">
                  <c:v>21.902999999999988</c:v>
                </c:pt>
                <c:pt idx="7">
                  <c:v>19.632999999999999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1-4DD1-8E1B-4B5F4C2AB3E6}"/>
            </c:ext>
          </c:extLst>
        </c:ser>
        <c:ser>
          <c:idx val="1"/>
          <c:order val="1"/>
          <c:tx>
            <c:v>Government Expenditure</c:v>
          </c:tx>
          <c:spPr>
            <a:solidFill>
              <a:srgbClr val="AFBBCD"/>
            </a:solidFill>
            <a:ln>
              <a:noFill/>
            </a:ln>
            <a:effectLst/>
          </c:spPr>
          <c:invertIfNegative val="0"/>
          <c:cat>
            <c:strRef>
              <c:f>Sheet7!$A$4:$A$11</c:f>
              <c:strCache>
                <c:ptCount val="8"/>
                <c:pt idx="0">
                  <c:v>Philippines</c:v>
                </c:pt>
                <c:pt idx="1">
                  <c:v>Thailand</c:v>
                </c:pt>
                <c:pt idx="2">
                  <c:v>Cambodia</c:v>
                </c:pt>
                <c:pt idx="3">
                  <c:v>Bangladesh</c:v>
                </c:pt>
                <c:pt idx="4">
                  <c:v>Pakistan</c:v>
                </c:pt>
                <c:pt idx="5">
                  <c:v>Sri Lanka</c:v>
                </c:pt>
                <c:pt idx="6">
                  <c:v>Vietnam</c:v>
                </c:pt>
                <c:pt idx="7">
                  <c:v>India</c:v>
                </c:pt>
              </c:strCache>
            </c:strRef>
          </c:cat>
          <c:val>
            <c:numRef>
              <c:f>Sheet7!$C$4:$C$11</c:f>
              <c:numCache>
                <c:formatCode>General</c:formatCode>
                <c:ptCount val="8"/>
                <c:pt idx="0">
                  <c:v>18.423999999999992</c:v>
                </c:pt>
                <c:pt idx="1">
                  <c:v>22.175999999999991</c:v>
                </c:pt>
                <c:pt idx="2">
                  <c:v>21.19</c:v>
                </c:pt>
                <c:pt idx="3">
                  <c:v>13.997</c:v>
                </c:pt>
                <c:pt idx="4">
                  <c:v>20.175999999999991</c:v>
                </c:pt>
                <c:pt idx="5">
                  <c:v>17.716000000000001</c:v>
                </c:pt>
                <c:pt idx="6">
                  <c:v>28.048999999999992</c:v>
                </c:pt>
                <c:pt idx="7">
                  <c:v>26.630000000000006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1-4DD1-8E1B-4B5F4C2AB3E6}"/>
            </c:ext>
          </c:extLst>
        </c:ser>
        <c:ser>
          <c:idx val="2"/>
          <c:order val="2"/>
          <c:tx>
            <c:v>Overall Balance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Sheet7!$A$4:$A$11</c:f>
              <c:strCache>
                <c:ptCount val="8"/>
                <c:pt idx="0">
                  <c:v>Philippines</c:v>
                </c:pt>
                <c:pt idx="1">
                  <c:v>Thailand</c:v>
                </c:pt>
                <c:pt idx="2">
                  <c:v>Cambodia</c:v>
                </c:pt>
                <c:pt idx="3">
                  <c:v>Bangladesh</c:v>
                </c:pt>
                <c:pt idx="4">
                  <c:v>Pakistan</c:v>
                </c:pt>
                <c:pt idx="5">
                  <c:v>Sri Lanka</c:v>
                </c:pt>
                <c:pt idx="6">
                  <c:v>Vietnam</c:v>
                </c:pt>
                <c:pt idx="7">
                  <c:v>India</c:v>
                </c:pt>
              </c:strCache>
            </c:strRef>
          </c:cat>
          <c:val>
            <c:numRef>
              <c:f>Sheet7!$D$4:$D$11</c:f>
              <c:numCache>
                <c:formatCode>General</c:formatCode>
                <c:ptCount val="8"/>
                <c:pt idx="0">
                  <c:v>0.88</c:v>
                </c:pt>
                <c:pt idx="1">
                  <c:v>-0.8470000000000002</c:v>
                </c:pt>
                <c:pt idx="2">
                  <c:v>-1.347</c:v>
                </c:pt>
                <c:pt idx="3">
                  <c:v>-3.077</c:v>
                </c:pt>
                <c:pt idx="4">
                  <c:v>-4.8719999999999999</c:v>
                </c:pt>
                <c:pt idx="5">
                  <c:v>-6.0430000000000001</c:v>
                </c:pt>
                <c:pt idx="6">
                  <c:v>-6.1459999999999981</c:v>
                </c:pt>
                <c:pt idx="7">
                  <c:v>-6.9969999999999999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41-4DD1-8E1B-4B5F4C2AB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axId val="130148992"/>
        <c:axId val="130253184"/>
      </c:barChart>
      <c:catAx>
        <c:axId val="130148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  <a:headEnd type="oval" w="med" len="med"/>
              <a:tailEnd type="oval" w="med" len="med"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0253184"/>
        <c:crosses val="autoZero"/>
        <c:auto val="1"/>
        <c:lblAlgn val="ctr"/>
        <c:lblOffset val="100"/>
        <c:noMultiLvlLbl val="0"/>
      </c:catAx>
      <c:valAx>
        <c:axId val="130253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01489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559343240138538E-2"/>
          <c:y val="4.2633501265301667E-2"/>
          <c:w val="0.48305067498020665"/>
          <c:h val="0.16825954766998089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7383789167537"/>
          <c:y val="4.4045016242351659E-2"/>
          <c:w val="0.85874176127890733"/>
          <c:h val="0.72338518840666877"/>
        </c:manualLayout>
      </c:layout>
      <c:lineChart>
        <c:grouping val="standard"/>
        <c:varyColors val="0"/>
        <c:ser>
          <c:idx val="0"/>
          <c:order val="0"/>
          <c:tx>
            <c:strRef>
              <c:f>'Fiscal Sector'!$D$42</c:f>
              <c:strCache>
                <c:ptCount val="1"/>
                <c:pt idx="0">
                  <c:v>Government Revenue &amp; Grants</c:v>
                </c:pt>
              </c:strCache>
            </c:strRef>
          </c:tx>
          <c:spPr>
            <a:ln w="28575" cap="rnd">
              <a:solidFill>
                <a:srgbClr val="123D4D"/>
              </a:solidFill>
              <a:round/>
            </a:ln>
            <a:effectLst/>
          </c:spPr>
          <c:marker>
            <c:symbol val="none"/>
          </c:marker>
          <c:cat>
            <c:strRef>
              <c:f>'Fiscal Sector'!$A$43:$A$53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  <c:pt idx="10">
                  <c:v>2016E</c:v>
                </c:pt>
              </c:strCache>
            </c:strRef>
          </c:cat>
          <c:val>
            <c:numRef>
              <c:f>'Fiscal Sector'!$D$43:$D$53</c:f>
              <c:numCache>
                <c:formatCode>0.0</c:formatCode>
                <c:ptCount val="11"/>
                <c:pt idx="0">
                  <c:v>17.3</c:v>
                </c:pt>
                <c:pt idx="1">
                  <c:v>16.600000000000001</c:v>
                </c:pt>
                <c:pt idx="2">
                  <c:v>15.6</c:v>
                </c:pt>
                <c:pt idx="3">
                  <c:v>15</c:v>
                </c:pt>
                <c:pt idx="4">
                  <c:v>14.9</c:v>
                </c:pt>
                <c:pt idx="5">
                  <c:v>15</c:v>
                </c:pt>
                <c:pt idx="6">
                  <c:v>14.1</c:v>
                </c:pt>
                <c:pt idx="7">
                  <c:v>13.3</c:v>
                </c:pt>
                <c:pt idx="8">
                  <c:v>12.3</c:v>
                </c:pt>
                <c:pt idx="9">
                  <c:v>13.063250119375279</c:v>
                </c:pt>
                <c:pt idx="10">
                  <c:v>14.7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20-44E3-93E6-7CBE3B241D29}"/>
            </c:ext>
          </c:extLst>
        </c:ser>
        <c:ser>
          <c:idx val="1"/>
          <c:order val="1"/>
          <c:tx>
            <c:strRef>
              <c:f>'Fiscal Sector'!$B$42</c:f>
              <c:strCache>
                <c:ptCount val="1"/>
                <c:pt idx="0">
                  <c:v>Governemnt Expenditure</c:v>
                </c:pt>
              </c:strCache>
            </c:strRef>
          </c:tx>
          <c:spPr>
            <a:ln w="28575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'Fiscal Sector'!$A$43:$A$53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  <c:pt idx="10">
                  <c:v>2016E</c:v>
                </c:pt>
              </c:strCache>
            </c:strRef>
          </c:cat>
          <c:val>
            <c:numRef>
              <c:f>'Fiscal Sector'!$B$43:$B$53</c:f>
              <c:numCache>
                <c:formatCode>0.0</c:formatCode>
                <c:ptCount val="11"/>
                <c:pt idx="0">
                  <c:v>24.3</c:v>
                </c:pt>
                <c:pt idx="1">
                  <c:v>23.5</c:v>
                </c:pt>
                <c:pt idx="2">
                  <c:v>22.6</c:v>
                </c:pt>
                <c:pt idx="3">
                  <c:v>24.9</c:v>
                </c:pt>
                <c:pt idx="4">
                  <c:v>22.9</c:v>
                </c:pt>
                <c:pt idx="5">
                  <c:v>21.9</c:v>
                </c:pt>
                <c:pt idx="6">
                  <c:v>20.5</c:v>
                </c:pt>
                <c:pt idx="7">
                  <c:v>19.2</c:v>
                </c:pt>
                <c:pt idx="8">
                  <c:v>18.3</c:v>
                </c:pt>
                <c:pt idx="9">
                  <c:v>20.480630993049672</c:v>
                </c:pt>
                <c:pt idx="10">
                  <c:v>20.6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20-44E3-93E6-7CBE3B241D29}"/>
            </c:ext>
          </c:extLst>
        </c:ser>
        <c:ser>
          <c:idx val="3"/>
          <c:order val="2"/>
          <c:tx>
            <c:strRef>
              <c:f>'Fiscal Sector'!$C$42</c:f>
              <c:strCache>
                <c:ptCount val="1"/>
                <c:pt idx="0">
                  <c:v>Budget Deficit</c:v>
                </c:pt>
              </c:strCache>
            </c:strRef>
          </c:tx>
          <c:spPr>
            <a:ln w="28575" cap="rnd">
              <a:solidFill>
                <a:srgbClr val="F28000"/>
              </a:solidFill>
              <a:round/>
            </a:ln>
            <a:effectLst/>
          </c:spPr>
          <c:marker>
            <c:symbol val="none"/>
          </c:marker>
          <c:cat>
            <c:strRef>
              <c:f>'Fiscal Sector'!$A$43:$A$53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  <c:pt idx="10">
                  <c:v>2016E</c:v>
                </c:pt>
              </c:strCache>
            </c:strRef>
          </c:cat>
          <c:val>
            <c:numRef>
              <c:f>'Fiscal Sector'!$C$43:$C$53</c:f>
              <c:numCache>
                <c:formatCode>0.0</c:formatCode>
                <c:ptCount val="11"/>
                <c:pt idx="0">
                  <c:v>7</c:v>
                </c:pt>
                <c:pt idx="1">
                  <c:v>6.9</c:v>
                </c:pt>
                <c:pt idx="2">
                  <c:v>7</c:v>
                </c:pt>
                <c:pt idx="3">
                  <c:v>9.9</c:v>
                </c:pt>
                <c:pt idx="4">
                  <c:v>8</c:v>
                </c:pt>
                <c:pt idx="5">
                  <c:v>6.9</c:v>
                </c:pt>
                <c:pt idx="6">
                  <c:v>6.4</c:v>
                </c:pt>
                <c:pt idx="7">
                  <c:v>5.9</c:v>
                </c:pt>
                <c:pt idx="8">
                  <c:v>6</c:v>
                </c:pt>
                <c:pt idx="9">
                  <c:v>7.4173783040161103</c:v>
                </c:pt>
                <c:pt idx="10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20-44E3-93E6-7CBE3B241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455040"/>
        <c:axId val="130456576"/>
      </c:lineChart>
      <c:catAx>
        <c:axId val="1304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0456576"/>
        <c:crosses val="autoZero"/>
        <c:auto val="1"/>
        <c:lblAlgn val="ctr"/>
        <c:lblOffset val="100"/>
        <c:noMultiLvlLbl val="0"/>
      </c:catAx>
      <c:valAx>
        <c:axId val="13045657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045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64483037700862E-2"/>
          <c:y val="4.3547976022067461E-2"/>
          <c:w val="0.87575130882080165"/>
          <c:h val="0.72097148936451294"/>
        </c:manualLayout>
      </c:layout>
      <c:barChart>
        <c:barDir val="col"/>
        <c:grouping val="clustered"/>
        <c:varyColors val="0"/>
        <c:ser>
          <c:idx val="1"/>
          <c:order val="1"/>
          <c:tx>
            <c:v>Budget Speech Debt</c:v>
          </c:tx>
          <c:invertIfNegative val="0"/>
          <c:cat>
            <c:strRef>
              <c:f>'20.Outstanding govt debt'!$A$3:$A$20</c:f>
              <c:strCach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</c:strCache>
            </c:strRef>
          </c:cat>
          <c:val>
            <c:numRef>
              <c:f>'20.Outstanding govt debt'!$C$3:$C$20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20BF-426E-AEE1-E529FEDEA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208128"/>
        <c:axId val="130209664"/>
      </c:barChart>
      <c:lineChart>
        <c:grouping val="standard"/>
        <c:varyColors val="0"/>
        <c:ser>
          <c:idx val="0"/>
          <c:order val="0"/>
          <c:tx>
            <c:strRef>
              <c:f>'20.Outstanding govt debt'!$A$1</c:f>
              <c:strCache>
                <c:ptCount val="1"/>
                <c:pt idx="0">
                  <c:v>Outsanding government debt as a % of GDP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'20.Outstanding govt debt'!$A$3:$A$18</c:f>
              <c:strCach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2015P</c:v>
                </c:pt>
              </c:strCache>
            </c:strRef>
          </c:cat>
          <c:val>
            <c:numRef>
              <c:f>'20.Outstanding govt debt'!$B$3:$B$18</c:f>
              <c:numCache>
                <c:formatCode>General</c:formatCode>
                <c:ptCount val="10"/>
                <c:pt idx="0">
                  <c:v>87.9</c:v>
                </c:pt>
                <c:pt idx="1">
                  <c:v>85</c:v>
                </c:pt>
                <c:pt idx="2">
                  <c:v>81.400000000000006</c:v>
                </c:pt>
                <c:pt idx="3">
                  <c:v>86.2</c:v>
                </c:pt>
                <c:pt idx="4">
                  <c:v>71.599999999999994</c:v>
                </c:pt>
                <c:pt idx="5">
                  <c:v>71.099999999999994</c:v>
                </c:pt>
                <c:pt idx="6">
                  <c:v>68.7</c:v>
                </c:pt>
                <c:pt idx="7">
                  <c:v>70.8</c:v>
                </c:pt>
                <c:pt idx="8">
                  <c:v>70.7</c:v>
                </c:pt>
                <c:pt idx="9" formatCode="0.0">
                  <c:v>76.035587245891548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0BF-426E-AEE1-E529FEDEA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208128"/>
        <c:axId val="130209664"/>
      </c:lineChart>
      <c:catAx>
        <c:axId val="1302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130209664"/>
        <c:crosses val="autoZero"/>
        <c:auto val="1"/>
        <c:lblAlgn val="ctr"/>
        <c:lblOffset val="100"/>
        <c:noMultiLvlLbl val="0"/>
      </c:catAx>
      <c:valAx>
        <c:axId val="130209664"/>
        <c:scaling>
          <c:orientation val="minMax"/>
          <c:min val="6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130208128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716496727911158E-2"/>
          <c:y val="3.9895811293494912E-2"/>
          <c:w val="0.88174261722489156"/>
          <c:h val="0.667119670115001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23D4D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CB-4284-82D2-1AD552061FE0}"/>
              </c:ext>
            </c:extLst>
          </c:dPt>
          <c:cat>
            <c:strRef>
              <c:f>Sheet7!$H$3:$H$10</c:f>
              <c:strCache>
                <c:ptCount val="8"/>
                <c:pt idx="0">
                  <c:v>Bangladesh</c:v>
                </c:pt>
                <c:pt idx="1">
                  <c:v>Cambodia</c:v>
                </c:pt>
                <c:pt idx="2">
                  <c:v>Philippines</c:v>
                </c:pt>
                <c:pt idx="3">
                  <c:v>Thailand</c:v>
                </c:pt>
                <c:pt idx="4">
                  <c:v>Vietnam</c:v>
                </c:pt>
                <c:pt idx="5">
                  <c:v>Pakistan</c:v>
                </c:pt>
                <c:pt idx="6">
                  <c:v>India</c:v>
                </c:pt>
                <c:pt idx="7">
                  <c:v>Sri Lanka</c:v>
                </c:pt>
              </c:strCache>
            </c:strRef>
          </c:cat>
          <c:val>
            <c:numRef>
              <c:f>Sheet7!$I$3:$I$10</c:f>
              <c:numCache>
                <c:formatCode>General</c:formatCode>
                <c:ptCount val="8"/>
                <c:pt idx="0">
                  <c:v>33.870000000000005</c:v>
                </c:pt>
                <c:pt idx="1">
                  <c:v>33.876999999999995</c:v>
                </c:pt>
                <c:pt idx="2">
                  <c:v>36.403999999999996</c:v>
                </c:pt>
                <c:pt idx="3">
                  <c:v>43.525000000000013</c:v>
                </c:pt>
                <c:pt idx="4">
                  <c:v>57.188000000000002</c:v>
                </c:pt>
                <c:pt idx="5">
                  <c:v>64.872999999999948</c:v>
                </c:pt>
                <c:pt idx="6">
                  <c:v>66.072999999999979</c:v>
                </c:pt>
                <c:pt idx="7">
                  <c:v>75.534999999999997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CB-4284-82D2-1AD552061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100"/>
        <c:axId val="132024576"/>
        <c:axId val="132038656"/>
      </c:barChart>
      <c:catAx>
        <c:axId val="1320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2038656"/>
        <c:crosses val="autoZero"/>
        <c:auto val="1"/>
        <c:lblAlgn val="ctr"/>
        <c:lblOffset val="100"/>
        <c:noMultiLvlLbl val="0"/>
      </c:catAx>
      <c:valAx>
        <c:axId val="132038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202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D9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37-4031-83DA-468BF86AE2AD}"/>
              </c:ext>
            </c:extLst>
          </c:dPt>
          <c:dPt>
            <c:idx val="1"/>
            <c:bubble3D val="0"/>
            <c:spPr>
              <a:solidFill>
                <a:srgbClr val="FFD15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637-4031-83DA-468BF86AE2AD}"/>
              </c:ext>
            </c:extLst>
          </c:dPt>
          <c:dPt>
            <c:idx val="2"/>
            <c:bubble3D val="0"/>
            <c:spPr>
              <a:solidFill>
                <a:srgbClr val="FFC94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37-4031-83DA-468BF86AE2AD}"/>
              </c:ext>
            </c:extLst>
          </c:dPt>
          <c:dPt>
            <c:idx val="3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BA-4CCE-B16A-2E6C075F6EC8}"/>
              </c:ext>
            </c:extLst>
          </c:dPt>
          <c:dPt>
            <c:idx val="4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EBA-4CCE-B16A-2E6C075F6EC8}"/>
              </c:ext>
            </c:extLst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72</c:v>
                </c:pt>
                <c:pt idx="1">
                  <c:v>72</c:v>
                </c:pt>
                <c:pt idx="2">
                  <c:v>72</c:v>
                </c:pt>
                <c:pt idx="3">
                  <c:v>72</c:v>
                </c:pt>
                <c:pt idx="4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7-4031-83DA-468BF86AE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12932639915E-2"/>
          <c:y val="2.0804324678515868E-2"/>
          <c:w val="0.96562500000000073"/>
          <c:h val="0.906271364862026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C943">
                      <a:shade val="30000"/>
                      <a:satMod val="115000"/>
                    </a:srgbClr>
                  </a:gs>
                  <a:gs pos="50000">
                    <a:srgbClr val="FFC943">
                      <a:shade val="67500"/>
                      <a:satMod val="115000"/>
                    </a:srgbClr>
                  </a:gs>
                  <a:gs pos="100000">
                    <a:srgbClr val="FFC94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BD-4EB5-AAA5-C376A62B1D4C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0BD-4EB5-AAA5-C376A62B1D4C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28000">
                      <a:shade val="30000"/>
                      <a:satMod val="115000"/>
                    </a:srgbClr>
                  </a:gs>
                  <a:gs pos="50000">
                    <a:srgbClr val="F28000">
                      <a:shade val="67500"/>
                      <a:satMod val="115000"/>
                    </a:srgbClr>
                  </a:gs>
                  <a:gs pos="100000">
                    <a:srgbClr val="F28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BD-4EB5-AAA5-C376A62B1D4C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4F12CB9A-3B99-40BD-A650-B080F29FD538}" type="VALUE">
                      <a:rPr lang="en-US" b="1" smtClean="0"/>
                      <a:pPr>
                        <a:defRPr sz="240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BD-4EB5-AAA5-C376A62B1D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South Asia</c:v>
                </c:pt>
                <c:pt idx="1">
                  <c:v>India, Pak, Bang</c:v>
                </c:pt>
                <c:pt idx="2">
                  <c:v>Sri Lanka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71.8</c:v>
                </c:pt>
                <c:pt idx="2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D-4EB5-AAA5-C376A62B1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2572288"/>
        <c:axId val="132573824"/>
      </c:barChart>
      <c:catAx>
        <c:axId val="132572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2573824"/>
        <c:crosses val="autoZero"/>
        <c:auto val="1"/>
        <c:lblAlgn val="ctr"/>
        <c:lblOffset val="100"/>
        <c:noMultiLvlLbl val="0"/>
      </c:catAx>
      <c:valAx>
        <c:axId val="132573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257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6216432749445E-2"/>
          <c:y val="0.10713165265785526"/>
          <c:w val="0.96008378356724988"/>
          <c:h val="0.74596227595349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'GDP Growth'!$M$2</c:f>
              <c:strCache>
                <c:ptCount val="1"/>
                <c:pt idx="0">
                  <c:v>Average Real GDP Growth (2011 -2015)</c:v>
                </c:pt>
              </c:strCache>
            </c:strRef>
          </c:tx>
          <c:spPr>
            <a:solidFill>
              <a:srgbClr val="123D4D"/>
            </a:solidFill>
            <a:ln>
              <a:noFill/>
            </a:ln>
            <a:effectLst/>
          </c:spPr>
          <c:invertIfNegative val="0"/>
          <c:cat>
            <c:strRef>
              <c:f>'GDP Growth'!$A$3:$A$10</c:f>
              <c:strCache>
                <c:ptCount val="8"/>
                <c:pt idx="0">
                  <c:v>Myanmar</c:v>
                </c:pt>
                <c:pt idx="1">
                  <c:v>Cambodia</c:v>
                </c:pt>
                <c:pt idx="2">
                  <c:v>India</c:v>
                </c:pt>
                <c:pt idx="3">
                  <c:v>Bangladesh</c:v>
                </c:pt>
                <c:pt idx="4">
                  <c:v>Sri Lanka</c:v>
                </c:pt>
                <c:pt idx="5">
                  <c:v>Vietnam</c:v>
                </c:pt>
                <c:pt idx="6">
                  <c:v>Philippines</c:v>
                </c:pt>
                <c:pt idx="7">
                  <c:v>Thailand</c:v>
                </c:pt>
              </c:strCache>
            </c:strRef>
          </c:cat>
          <c:val>
            <c:numRef>
              <c:f>'GDP Growth'!$M$3:$M$10</c:f>
              <c:numCache>
                <c:formatCode>General</c:formatCode>
                <c:ptCount val="8"/>
                <c:pt idx="0">
                  <c:v>7.4</c:v>
                </c:pt>
                <c:pt idx="1">
                  <c:v>7.1599999999999975</c:v>
                </c:pt>
                <c:pt idx="2">
                  <c:v>6.6599999999999975</c:v>
                </c:pt>
                <c:pt idx="3">
                  <c:v>6.3</c:v>
                </c:pt>
                <c:pt idx="4">
                  <c:v>6.1199999999999966</c:v>
                </c:pt>
                <c:pt idx="5">
                  <c:v>5.9</c:v>
                </c:pt>
                <c:pt idx="6">
                  <c:v>5.8800000000000008</c:v>
                </c:pt>
                <c:pt idx="7">
                  <c:v>2.8600000000000003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AA-4DE1-917D-8ED56CC66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24297984"/>
        <c:axId val="124299520"/>
      </c:barChart>
      <c:catAx>
        <c:axId val="12429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4299520"/>
        <c:crosses val="autoZero"/>
        <c:auto val="1"/>
        <c:lblAlgn val="ctr"/>
        <c:lblOffset val="100"/>
        <c:noMultiLvlLbl val="0"/>
      </c:catAx>
      <c:valAx>
        <c:axId val="12429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42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12932639915E-2"/>
          <c:y val="2.0804324678515868E-2"/>
          <c:w val="0.96562500000000073"/>
          <c:h val="0.906271364862026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C943">
                      <a:shade val="30000"/>
                      <a:satMod val="115000"/>
                    </a:srgbClr>
                  </a:gs>
                  <a:gs pos="50000">
                    <a:srgbClr val="FFC943">
                      <a:shade val="67500"/>
                      <a:satMod val="115000"/>
                    </a:srgbClr>
                  </a:gs>
                  <a:gs pos="100000">
                    <a:srgbClr val="FFC94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A1-4E57-978E-E715A2D2C0E2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C55A11">
                      <a:shade val="30000"/>
                      <a:satMod val="115000"/>
                    </a:srgbClr>
                  </a:gs>
                  <a:gs pos="50000">
                    <a:srgbClr val="C55A11">
                      <a:shade val="67500"/>
                      <a:satMod val="115000"/>
                    </a:srgbClr>
                  </a:gs>
                  <a:gs pos="100000">
                    <a:srgbClr val="C55A1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A1-4E57-978E-E715A2D2C0E2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28000">
                      <a:shade val="30000"/>
                      <a:satMod val="115000"/>
                    </a:srgbClr>
                  </a:gs>
                  <a:gs pos="50000">
                    <a:srgbClr val="F28000">
                      <a:shade val="67500"/>
                      <a:satMod val="115000"/>
                    </a:srgbClr>
                  </a:gs>
                  <a:gs pos="100000">
                    <a:srgbClr val="F28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A1-4E57-978E-E715A2D2C0E2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7A1-4E57-978E-E715A2D2C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A1-4E57-978E-E715A2D2C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2708608"/>
        <c:axId val="132710400"/>
      </c:barChart>
      <c:catAx>
        <c:axId val="132708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2710400"/>
        <c:crosses val="autoZero"/>
        <c:auto val="1"/>
        <c:lblAlgn val="ctr"/>
        <c:lblOffset val="100"/>
        <c:noMultiLvlLbl val="0"/>
      </c:catAx>
      <c:valAx>
        <c:axId val="132710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270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12932639915E-2"/>
          <c:y val="2.0804324678515868E-2"/>
          <c:w val="0.96562500000000073"/>
          <c:h val="0.906271364862026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C943">
                      <a:shade val="30000"/>
                      <a:satMod val="115000"/>
                    </a:srgbClr>
                  </a:gs>
                  <a:gs pos="50000">
                    <a:srgbClr val="FFC943">
                      <a:shade val="67500"/>
                      <a:satMod val="115000"/>
                    </a:srgbClr>
                  </a:gs>
                  <a:gs pos="100000">
                    <a:srgbClr val="FFC94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88-4A5A-9BEB-E951B3DB09DA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C55A11">
                      <a:shade val="30000"/>
                      <a:satMod val="115000"/>
                    </a:srgbClr>
                  </a:gs>
                  <a:gs pos="50000">
                    <a:srgbClr val="C55A11">
                      <a:shade val="67500"/>
                      <a:satMod val="115000"/>
                    </a:srgbClr>
                  </a:gs>
                  <a:gs pos="100000">
                    <a:srgbClr val="C55A1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88-4A5A-9BEB-E951B3DB09DA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28000">
                      <a:shade val="30000"/>
                      <a:satMod val="115000"/>
                    </a:srgbClr>
                  </a:gs>
                  <a:gs pos="50000">
                    <a:srgbClr val="F28000">
                      <a:shade val="67500"/>
                      <a:satMod val="115000"/>
                    </a:srgbClr>
                  </a:gs>
                  <a:gs pos="100000">
                    <a:srgbClr val="F28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88-4A5A-9BEB-E951B3DB09DA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688-4A5A-9BEB-E951B3DB09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</c:v>
                </c:pt>
                <c:pt idx="1">
                  <c:v>77.3</c:v>
                </c:pt>
                <c:pt idx="2">
                  <c:v>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88-4A5A-9BEB-E951B3DB09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32752128"/>
        <c:axId val="132753664"/>
      </c:barChart>
      <c:catAx>
        <c:axId val="13275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2753664"/>
        <c:crosses val="autoZero"/>
        <c:auto val="1"/>
        <c:lblAlgn val="ctr"/>
        <c:lblOffset val="100"/>
        <c:noMultiLvlLbl val="0"/>
      </c:catAx>
      <c:valAx>
        <c:axId val="132753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275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12932639915E-2"/>
          <c:y val="2.0804324678515868E-2"/>
          <c:w val="0.96562500000000073"/>
          <c:h val="0.906271364862026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C943">
                      <a:shade val="30000"/>
                      <a:satMod val="115000"/>
                    </a:srgbClr>
                  </a:gs>
                  <a:gs pos="50000">
                    <a:srgbClr val="FFC943">
                      <a:shade val="67500"/>
                      <a:satMod val="115000"/>
                    </a:srgbClr>
                  </a:gs>
                  <a:gs pos="100000">
                    <a:srgbClr val="FFC943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6A-4359-B527-B164C449AFB8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C55A11">
                      <a:shade val="30000"/>
                      <a:satMod val="115000"/>
                    </a:srgbClr>
                  </a:gs>
                  <a:gs pos="50000">
                    <a:srgbClr val="C55A11">
                      <a:shade val="67500"/>
                      <a:satMod val="115000"/>
                    </a:srgbClr>
                  </a:gs>
                  <a:gs pos="100000">
                    <a:srgbClr val="C55A1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6A-4359-B527-B164C449AFB8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28000">
                      <a:shade val="30000"/>
                      <a:satMod val="115000"/>
                    </a:srgbClr>
                  </a:gs>
                  <a:gs pos="50000">
                    <a:srgbClr val="F28000">
                      <a:shade val="67500"/>
                      <a:satMod val="115000"/>
                    </a:srgbClr>
                  </a:gs>
                  <a:gs pos="100000">
                    <a:srgbClr val="F28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A-4359-B527-B164C449AFB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86A-4359-B527-B164C449A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10.1</c:v>
                </c:pt>
                <c:pt idx="1">
                  <c:v>10.200000000000001</c:v>
                </c:pt>
                <c:pt idx="2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6A-4359-B527-B164C449A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3006080"/>
        <c:axId val="133007616"/>
      </c:barChart>
      <c:catAx>
        <c:axId val="133006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33007616"/>
        <c:crosses val="autoZero"/>
        <c:auto val="1"/>
        <c:lblAlgn val="ctr"/>
        <c:lblOffset val="100"/>
        <c:noMultiLvlLbl val="0"/>
      </c:catAx>
      <c:valAx>
        <c:axId val="133007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300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Sheet1!$A$48</c:f>
              <c:strCache>
                <c:ptCount val="1"/>
                <c:pt idx="0">
                  <c:v>bot</c:v>
                </c:pt>
              </c:strCache>
            </c:strRef>
          </c:tx>
          <c:spPr>
            <a:solidFill>
              <a:schemeClr val="accent3">
                <a:tint val="43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Sheet1!$B$48</c:f>
              <c:numCache>
                <c:formatCode>General</c:formatCode>
                <c:ptCount val="1"/>
                <c:pt idx="0">
                  <c:v>-147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5-47E9-B756-E8EA9A3598CB}"/>
            </c:ext>
          </c:extLst>
        </c:ser>
        <c:ser>
          <c:idx val="1"/>
          <c:order val="1"/>
          <c:tx>
            <c:strRef>
              <c:f>Sheet1!$A$49</c:f>
              <c:strCache>
                <c:ptCount val="1"/>
                <c:pt idx="0">
                  <c:v>Cambodia</c:v>
                </c:pt>
              </c:strCache>
            </c:strRef>
          </c:tx>
          <c:spPr>
            <a:solidFill>
              <a:schemeClr val="accent3">
                <a:tint val="56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Sheet1!$B$49</c:f>
              <c:numCache>
                <c:formatCode>General</c:formatCode>
                <c:ptCount val="1"/>
                <c:pt idx="0">
                  <c:v>-143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C5-47E9-B756-E8EA9A3598CB}"/>
            </c:ext>
          </c:extLst>
        </c:ser>
        <c:ser>
          <c:idx val="2"/>
          <c:order val="2"/>
          <c:tx>
            <c:strRef>
              <c:f>Sheet1!$A$50</c:f>
              <c:strCache>
                <c:ptCount val="1"/>
                <c:pt idx="0">
                  <c:v>Bangladesh</c:v>
                </c:pt>
              </c:strCache>
            </c:strRef>
          </c:tx>
          <c:spPr>
            <a:solidFill>
              <a:schemeClr val="accent3">
                <a:tint val="69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Sheet1!$B$50</c:f>
              <c:numCache>
                <c:formatCode>General</c:formatCode>
                <c:ptCount val="1"/>
                <c:pt idx="0">
                  <c:v>-142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C5-47E9-B756-E8EA9A3598CB}"/>
            </c:ext>
          </c:extLst>
        </c:ser>
        <c:ser>
          <c:idx val="3"/>
          <c:order val="3"/>
          <c:tx>
            <c:strRef>
              <c:f>Sheet1!$A$51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3">
                <a:tint val="81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Sheet1!$B$51</c:f>
              <c:numCache>
                <c:formatCode>General</c:formatCode>
                <c:ptCount val="1"/>
                <c:pt idx="0">
                  <c:v>-130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C5-47E9-B756-E8EA9A3598CB}"/>
            </c:ext>
          </c:extLst>
        </c:ser>
        <c:ser>
          <c:idx val="4"/>
          <c:order val="4"/>
          <c:tx>
            <c:strRef>
              <c:f>Sheet1!$A$52</c:f>
              <c:strCache>
                <c:ptCount val="1"/>
                <c:pt idx="0">
                  <c:v>Vietnam</c:v>
                </c:pt>
              </c:strCache>
            </c:strRef>
          </c:tx>
          <c:spPr>
            <a:solidFill>
              <a:schemeClr val="accent3">
                <a:tint val="94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Sheet1!$B$52</c:f>
              <c:numCache>
                <c:formatCode>General</c:formatCode>
                <c:ptCount val="1"/>
                <c:pt idx="0">
                  <c:v>-116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C5-47E9-B756-E8EA9A3598CB}"/>
            </c:ext>
          </c:extLst>
        </c:ser>
        <c:ser>
          <c:idx val="5"/>
          <c:order val="5"/>
          <c:tx>
            <c:strRef>
              <c:f>Sheet1!$A$53</c:f>
              <c:strCache>
                <c:ptCount val="1"/>
                <c:pt idx="0">
                  <c:v>Philippines </c:v>
                </c:pt>
              </c:strCache>
            </c:strRef>
          </c:tx>
          <c:spPr>
            <a:solidFill>
              <a:schemeClr val="accent3">
                <a:shade val="93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Sheet1!$B$53</c:f>
              <c:numCache>
                <c:formatCode>General</c:formatCode>
                <c:ptCount val="1"/>
                <c:pt idx="0">
                  <c:v>-115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7C5-47E9-B756-E8EA9A3598CB}"/>
            </c:ext>
          </c:extLst>
        </c:ser>
        <c:ser>
          <c:idx val="6"/>
          <c:order val="6"/>
          <c:tx>
            <c:strRef>
              <c:f>Sheet1!$A$54</c:f>
              <c:strCache>
                <c:ptCount val="1"/>
                <c:pt idx="0">
                  <c:v>Thailand</c:v>
                </c:pt>
              </c:strCache>
            </c:strRef>
          </c:tx>
          <c:spPr>
            <a:solidFill>
              <a:schemeClr val="accent3">
                <a:shade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shade val="8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BB0-459D-849D-6BDA3C0683FB}"/>
              </c:ext>
            </c:extLst>
          </c:dPt>
          <c:dLbls>
            <c:delete val="1"/>
          </c:dLbls>
          <c:val>
            <c:numRef>
              <c:f>Sheet1!$B$54</c:f>
              <c:numCache>
                <c:formatCode>General</c:formatCode>
                <c:ptCount val="1"/>
                <c:pt idx="0">
                  <c:v>-93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C5-47E9-B756-E8EA9A3598CB}"/>
            </c:ext>
          </c:extLst>
        </c:ser>
        <c:ser>
          <c:idx val="7"/>
          <c:order val="7"/>
          <c:tx>
            <c:strRef>
              <c:f>Sheet1!$A$55</c:f>
              <c:strCache>
                <c:ptCount val="1"/>
                <c:pt idx="0">
                  <c:v>Sri Lanka</c:v>
                </c:pt>
              </c:strCache>
            </c:strRef>
          </c:tx>
          <c:spPr>
            <a:solidFill>
              <a:schemeClr val="accent3">
                <a:shade val="68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Sheet1!$B$55</c:f>
              <c:numCache>
                <c:formatCode>General</c:formatCode>
                <c:ptCount val="1"/>
                <c:pt idx="0">
                  <c:v>-73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C5-47E9-B756-E8EA9A3598CB}"/>
            </c:ext>
          </c:extLst>
        </c:ser>
        <c:ser>
          <c:idx val="8"/>
          <c:order val="8"/>
          <c:tx>
            <c:strRef>
              <c:f>Sheet1!$A$56</c:f>
              <c:strCache>
                <c:ptCount val="1"/>
                <c:pt idx="0">
                  <c:v>Malaysia</c:v>
                </c:pt>
              </c:strCache>
            </c:strRef>
          </c:tx>
          <c:spPr>
            <a:solidFill>
              <a:schemeClr val="accent3">
                <a:shade val="5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val>
            <c:numRef>
              <c:f>Sheet1!$B$56</c:f>
              <c:numCache>
                <c:formatCode>General</c:formatCode>
                <c:ptCount val="1"/>
                <c:pt idx="0">
                  <c:v>-62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C5-47E9-B756-E8EA9A3598CB}"/>
            </c:ext>
          </c:extLst>
        </c:ser>
        <c:ser>
          <c:idx val="9"/>
          <c:order val="9"/>
          <c:tx>
            <c:strRef>
              <c:f>Sheet1!$A$57</c:f>
              <c:strCache>
                <c:ptCount val="1"/>
                <c:pt idx="0">
                  <c:v>top </c:v>
                </c:pt>
              </c:strCache>
            </c:strRef>
          </c:tx>
          <c:spPr>
            <a:solidFill>
              <a:schemeClr val="accent3">
                <a:shade val="42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Sheet1!$B$57</c:f>
              <c:numCache>
                <c:formatCode>General</c:formatCode>
                <c:ptCount val="1"/>
                <c:pt idx="0">
                  <c:v>-60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7C5-47E9-B756-E8EA9A3598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95883648"/>
        <c:axId val="95885184"/>
      </c:barChart>
      <c:catAx>
        <c:axId val="95883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5885184"/>
        <c:crosses val="autoZero"/>
        <c:auto val="1"/>
        <c:lblAlgn val="ctr"/>
        <c:lblOffset val="100"/>
        <c:noMultiLvlLbl val="0"/>
      </c:catAx>
      <c:valAx>
        <c:axId val="95885184"/>
        <c:scaling>
          <c:orientation val="minMax"/>
          <c:max val="-60"/>
          <c:min val="-147"/>
        </c:scaling>
        <c:delete val="1"/>
        <c:axPos val="l"/>
        <c:numFmt formatCode="General" sourceLinked="1"/>
        <c:majorTickMark val="none"/>
        <c:minorTickMark val="none"/>
        <c:tickLblPos val="nextTo"/>
        <c:crossAx val="9588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29-46B3-AC02-5FDE691F9DCC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129-46B3-AC02-5FDE691F9DC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0.3500000000000002</c:v>
                </c:pt>
                <c:pt idx="1">
                  <c:v>0.65000000000000058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9-46B3-AC02-5FDE691F9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23D4D"/>
            </a:solidFill>
          </c:spPr>
          <c:dPt>
            <c:idx val="0"/>
            <c:bubble3D val="0"/>
            <c:spPr>
              <a:solidFill>
                <a:srgbClr val="123D4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BB-405A-B1BB-51E9340D3BC1}"/>
              </c:ext>
            </c:extLst>
          </c:dPt>
          <c:dPt>
            <c:idx val="1"/>
            <c:bubble3D val="0"/>
            <c:spPr>
              <a:solidFill>
                <a:srgbClr val="B4DFE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BB-405A-B1BB-51E9340D3BC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4.5999999999999999E-2</c:v>
                </c:pt>
                <c:pt idx="1">
                  <c:v>0.9540000000000004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BB-405A-B1BB-51E9340D3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B4-4D9F-83E6-6A22FAEF1729}"/>
              </c:ext>
            </c:extLst>
          </c:dPt>
          <c:dPt>
            <c:idx val="1"/>
            <c:bubble3D val="0"/>
            <c:spPr>
              <a:solidFill>
                <a:srgbClr val="F2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B4-4D9F-83E6-6A22FAEF1729}"/>
              </c:ext>
            </c:extLst>
          </c:dPt>
          <c:dPt>
            <c:idx val="2"/>
            <c:bubble3D val="0"/>
            <c:spPr>
              <a:solidFill>
                <a:srgbClr val="B88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B4-4D9F-83E6-6A22FAEF1729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</c:v>
                </c:pt>
                <c:pt idx="1">
                  <c:v>0.28000000000000008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B4-4D9F-83E6-6A22FAEF1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dirty="0">
                <a:latin typeface="Montserrat" panose="00000500000000000000" pitchFamily="2" charset="0"/>
              </a:rPr>
              <a:t>1971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917730722848817E-2"/>
          <c:y val="9.1795739225653691E-2"/>
          <c:w val="0.80074501667021381"/>
          <c:h val="0.771550918301031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Sheet6!$H$2</c:f>
              <c:strCache>
                <c:ptCount val="1"/>
                <c:pt idx="0">
                  <c:v> Female</c:v>
                </c:pt>
              </c:strCache>
            </c:strRef>
          </c:tx>
          <c:spPr>
            <a:solidFill>
              <a:srgbClr val="FF3F3F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Sheet6!$H$3:$H$19</c:f>
              <c:numCache>
                <c:formatCode>#,##0</c:formatCode>
                <c:ptCount val="17"/>
                <c:pt idx="0">
                  <c:v>819215</c:v>
                </c:pt>
                <c:pt idx="1">
                  <c:v>824085</c:v>
                </c:pt>
                <c:pt idx="2">
                  <c:v>788140</c:v>
                </c:pt>
                <c:pt idx="3">
                  <c:v>671248</c:v>
                </c:pt>
                <c:pt idx="4">
                  <c:v>631115</c:v>
                </c:pt>
                <c:pt idx="5">
                  <c:v>475188</c:v>
                </c:pt>
                <c:pt idx="6">
                  <c:v>352034</c:v>
                </c:pt>
                <c:pt idx="7">
                  <c:v>358567</c:v>
                </c:pt>
                <c:pt idx="8">
                  <c:v>271876</c:v>
                </c:pt>
                <c:pt idx="9">
                  <c:v>255170</c:v>
                </c:pt>
                <c:pt idx="10">
                  <c:v>190991</c:v>
                </c:pt>
                <c:pt idx="11">
                  <c:v>157305</c:v>
                </c:pt>
                <c:pt idx="12">
                  <c:v>117442</c:v>
                </c:pt>
                <c:pt idx="13">
                  <c:v>99282</c:v>
                </c:pt>
                <c:pt idx="14">
                  <c:v>70313</c:v>
                </c:pt>
                <c:pt idx="15">
                  <c:v>35976</c:v>
                </c:pt>
                <c:pt idx="16">
                  <c:v>40589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36-4CF8-86BC-4E38163F4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566400"/>
        <c:axId val="2580864"/>
      </c:barChart>
      <c:barChart>
        <c:barDir val="bar"/>
        <c:grouping val="clustered"/>
        <c:varyColors val="0"/>
        <c:ser>
          <c:idx val="1"/>
          <c:order val="1"/>
          <c:tx>
            <c:strRef>
              <c:f>Sheet6!$I$2</c:f>
              <c:strCache>
                <c:ptCount val="1"/>
                <c:pt idx="0">
                  <c:v> Male</c:v>
                </c:pt>
              </c:strCache>
            </c:strRef>
          </c:tx>
          <c:spPr>
            <a:solidFill>
              <a:srgbClr val="35A7CF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Sheet6!$I$3:$I$19</c:f>
              <c:numCache>
                <c:formatCode>#,##0</c:formatCode>
                <c:ptCount val="17"/>
                <c:pt idx="0">
                  <c:v>845463</c:v>
                </c:pt>
                <c:pt idx="1">
                  <c:v>846831</c:v>
                </c:pt>
                <c:pt idx="2">
                  <c:v>820951</c:v>
                </c:pt>
                <c:pt idx="3">
                  <c:v>688715</c:v>
                </c:pt>
                <c:pt idx="4">
                  <c:v>639574</c:v>
                </c:pt>
                <c:pt idx="5">
                  <c:v>478970</c:v>
                </c:pt>
                <c:pt idx="6">
                  <c:v>377745</c:v>
                </c:pt>
                <c:pt idx="7">
                  <c:v>366884</c:v>
                </c:pt>
                <c:pt idx="8">
                  <c:v>314343</c:v>
                </c:pt>
                <c:pt idx="9">
                  <c:v>289638</c:v>
                </c:pt>
                <c:pt idx="10">
                  <c:v>227034</c:v>
                </c:pt>
                <c:pt idx="11">
                  <c:v>192183</c:v>
                </c:pt>
                <c:pt idx="12">
                  <c:v>150600</c:v>
                </c:pt>
                <c:pt idx="13">
                  <c:v>121394</c:v>
                </c:pt>
                <c:pt idx="14">
                  <c:v>89740</c:v>
                </c:pt>
                <c:pt idx="15">
                  <c:v>38852</c:v>
                </c:pt>
                <c:pt idx="16">
                  <c:v>42444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36-4CF8-86BC-4E38163F4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592768"/>
        <c:axId val="2582784"/>
      </c:barChart>
      <c:catAx>
        <c:axId val="2566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80864"/>
        <c:crosses val="autoZero"/>
        <c:auto val="1"/>
        <c:lblAlgn val="ctr"/>
        <c:lblOffset val="100"/>
        <c:noMultiLvlLbl val="0"/>
      </c:catAx>
      <c:valAx>
        <c:axId val="2580864"/>
        <c:scaling>
          <c:orientation val="minMax"/>
          <c:max val="900000"/>
          <c:min val="-9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;[Black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566400"/>
        <c:crosses val="autoZero"/>
        <c:crossBetween val="between"/>
      </c:valAx>
      <c:valAx>
        <c:axId val="2582784"/>
        <c:scaling>
          <c:orientation val="maxMin"/>
          <c:max val="900000"/>
          <c:min val="-900000"/>
        </c:scaling>
        <c:delete val="1"/>
        <c:axPos val="t"/>
        <c:numFmt formatCode="#,##0" sourceLinked="1"/>
        <c:majorTickMark val="out"/>
        <c:minorTickMark val="none"/>
        <c:tickLblPos val="none"/>
        <c:crossAx val="2592768"/>
        <c:crosses val="max"/>
        <c:crossBetween val="between"/>
      </c:valAx>
      <c:catAx>
        <c:axId val="259276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2582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5336773781655"/>
          <c:y val="5.4140678554577271E-2"/>
          <c:w val="0.20046632262183442"/>
          <c:h val="0.1006297684439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Georgia" panose="02040502050405020303" pitchFamily="18" charset="0"/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dirty="0">
                <a:latin typeface="Montserrat" panose="00000500000000000000" pitchFamily="2" charset="0"/>
              </a:rPr>
              <a:t>1981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917730722848817E-2"/>
          <c:y val="9.1795739225653691E-2"/>
          <c:w val="0.80074501667021381"/>
          <c:h val="0.771550918301031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Sheet6!$J$2</c:f>
              <c:strCache>
                <c:ptCount val="1"/>
                <c:pt idx="0">
                  <c:v> Female</c:v>
                </c:pt>
              </c:strCache>
            </c:strRef>
          </c:tx>
          <c:spPr>
            <a:solidFill>
              <a:srgbClr val="FF5336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Sheet6!$J$3:$J$19</c:f>
              <c:numCache>
                <c:formatCode>#,##0</c:formatCode>
                <c:ptCount val="17"/>
                <c:pt idx="0">
                  <c:v>910235</c:v>
                </c:pt>
                <c:pt idx="1">
                  <c:v>826811</c:v>
                </c:pt>
                <c:pt idx="2">
                  <c:v>827028</c:v>
                </c:pt>
                <c:pt idx="3">
                  <c:v>790389</c:v>
                </c:pt>
                <c:pt idx="4">
                  <c:v>760847</c:v>
                </c:pt>
                <c:pt idx="5">
                  <c:v>636832</c:v>
                </c:pt>
                <c:pt idx="6">
                  <c:v>555813</c:v>
                </c:pt>
                <c:pt idx="7">
                  <c:v>417376</c:v>
                </c:pt>
                <c:pt idx="8">
                  <c:v>338259</c:v>
                </c:pt>
                <c:pt idx="9">
                  <c:v>300547</c:v>
                </c:pt>
                <c:pt idx="10">
                  <c:v>254956</c:v>
                </c:pt>
                <c:pt idx="11">
                  <c:v>199996</c:v>
                </c:pt>
                <c:pt idx="12">
                  <c:v>157066</c:v>
                </c:pt>
                <c:pt idx="13">
                  <c:v>118989</c:v>
                </c:pt>
                <c:pt idx="14">
                  <c:v>83492</c:v>
                </c:pt>
                <c:pt idx="15">
                  <c:v>99861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2-4A61-81E1-AAEC1C5E5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228992"/>
        <c:axId val="134243456"/>
      </c:barChart>
      <c:barChart>
        <c:barDir val="bar"/>
        <c:grouping val="clustered"/>
        <c:varyColors val="0"/>
        <c:ser>
          <c:idx val="1"/>
          <c:order val="1"/>
          <c:tx>
            <c:strRef>
              <c:f>Sheet6!$K$2</c:f>
              <c:strCache>
                <c:ptCount val="1"/>
                <c:pt idx="0">
                  <c:v> Male</c:v>
                </c:pt>
              </c:strCache>
            </c:strRef>
          </c:tx>
          <c:spPr>
            <a:solidFill>
              <a:srgbClr val="35A7CF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Sheet6!$K$3:$K$19</c:f>
              <c:numCache>
                <c:formatCode>#,##0</c:formatCode>
                <c:ptCount val="17"/>
                <c:pt idx="0">
                  <c:v>944503</c:v>
                </c:pt>
                <c:pt idx="1">
                  <c:v>855716</c:v>
                </c:pt>
                <c:pt idx="2">
                  <c:v>862305</c:v>
                </c:pt>
                <c:pt idx="3">
                  <c:v>812798</c:v>
                </c:pt>
                <c:pt idx="4">
                  <c:v>765616</c:v>
                </c:pt>
                <c:pt idx="5">
                  <c:v>638025</c:v>
                </c:pt>
                <c:pt idx="6">
                  <c:v>569613</c:v>
                </c:pt>
                <c:pt idx="7">
                  <c:v>421697</c:v>
                </c:pt>
                <c:pt idx="8">
                  <c:v>359944</c:v>
                </c:pt>
                <c:pt idx="9">
                  <c:v>308742</c:v>
                </c:pt>
                <c:pt idx="10">
                  <c:v>284568</c:v>
                </c:pt>
                <c:pt idx="11">
                  <c:v>222326</c:v>
                </c:pt>
                <c:pt idx="12">
                  <c:v>183338</c:v>
                </c:pt>
                <c:pt idx="13">
                  <c:v>133062</c:v>
                </c:pt>
                <c:pt idx="14">
                  <c:v>97400</c:v>
                </c:pt>
                <c:pt idx="15">
                  <c:v>108600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2-4A61-81E1-AAEC1C5E5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259456"/>
        <c:axId val="134245376"/>
      </c:barChart>
      <c:catAx>
        <c:axId val="134228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243456"/>
        <c:crosses val="autoZero"/>
        <c:auto val="1"/>
        <c:lblAlgn val="ctr"/>
        <c:lblOffset val="100"/>
        <c:noMultiLvlLbl val="0"/>
      </c:catAx>
      <c:valAx>
        <c:axId val="134243456"/>
        <c:scaling>
          <c:orientation val="minMax"/>
          <c:max val="900000"/>
          <c:min val="-9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;[Black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228992"/>
        <c:crosses val="autoZero"/>
        <c:crossBetween val="between"/>
      </c:valAx>
      <c:valAx>
        <c:axId val="134245376"/>
        <c:scaling>
          <c:orientation val="maxMin"/>
          <c:max val="900000"/>
          <c:min val="-900000"/>
        </c:scaling>
        <c:delete val="1"/>
        <c:axPos val="t"/>
        <c:numFmt formatCode="#,##0" sourceLinked="1"/>
        <c:majorTickMark val="out"/>
        <c:minorTickMark val="none"/>
        <c:tickLblPos val="none"/>
        <c:crossAx val="134259456"/>
        <c:crosses val="max"/>
        <c:crossBetween val="between"/>
      </c:valAx>
      <c:catAx>
        <c:axId val="13425945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134245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5336773781655"/>
          <c:y val="5.4140678554577271E-2"/>
          <c:w val="0.20046632262183442"/>
          <c:h val="0.1006297684439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Georgia" panose="02040502050405020303" pitchFamily="18" charset="0"/>
        </a:defRPr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dirty="0">
                <a:latin typeface="Montserrat" panose="00000500000000000000" pitchFamily="2" charset="0"/>
              </a:rPr>
              <a:t>2001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917730722848817E-2"/>
          <c:y val="9.1795739225653691E-2"/>
          <c:w val="0.80074501667021381"/>
          <c:h val="0.771550918301031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Sheet6!$L$2</c:f>
              <c:strCache>
                <c:ptCount val="1"/>
                <c:pt idx="0">
                  <c:v> Female</c:v>
                </c:pt>
              </c:strCache>
            </c:strRef>
          </c:tx>
          <c:spPr>
            <a:solidFill>
              <a:srgbClr val="FF5336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Sheet6!$L$3:$L$19</c:f>
              <c:numCache>
                <c:formatCode>#,##0</c:formatCode>
                <c:ptCount val="17"/>
                <c:pt idx="0">
                  <c:v>705986</c:v>
                </c:pt>
                <c:pt idx="1">
                  <c:v>729073</c:v>
                </c:pt>
                <c:pt idx="2">
                  <c:v>748155</c:v>
                </c:pt>
                <c:pt idx="3">
                  <c:v>812132</c:v>
                </c:pt>
                <c:pt idx="4">
                  <c:v>792838</c:v>
                </c:pt>
                <c:pt idx="5">
                  <c:v>679976</c:v>
                </c:pt>
                <c:pt idx="6">
                  <c:v>653387</c:v>
                </c:pt>
                <c:pt idx="7">
                  <c:v>635155</c:v>
                </c:pt>
                <c:pt idx="8">
                  <c:v>587047</c:v>
                </c:pt>
                <c:pt idx="9">
                  <c:v>521313</c:v>
                </c:pt>
                <c:pt idx="10">
                  <c:v>464828</c:v>
                </c:pt>
                <c:pt idx="11">
                  <c:v>347180</c:v>
                </c:pt>
                <c:pt idx="12">
                  <c:v>255096</c:v>
                </c:pt>
                <c:pt idx="13">
                  <c:v>216742</c:v>
                </c:pt>
                <c:pt idx="14">
                  <c:v>161443</c:v>
                </c:pt>
                <c:pt idx="15">
                  <c:v>104148</c:v>
                </c:pt>
                <c:pt idx="16">
                  <c:v>89583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2-499A-8F9A-C16B103D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561792"/>
        <c:axId val="134563712"/>
      </c:barChart>
      <c:barChart>
        <c:barDir val="bar"/>
        <c:grouping val="clustered"/>
        <c:varyColors val="0"/>
        <c:ser>
          <c:idx val="1"/>
          <c:order val="1"/>
          <c:tx>
            <c:strRef>
              <c:f>Sheet6!$M$2</c:f>
              <c:strCache>
                <c:ptCount val="1"/>
                <c:pt idx="0">
                  <c:v> Male</c:v>
                </c:pt>
              </c:strCache>
            </c:strRef>
          </c:tx>
          <c:spPr>
            <a:solidFill>
              <a:srgbClr val="35A7CF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Sheet6!$M$3:$M$19</c:f>
              <c:numCache>
                <c:formatCode>#,##0</c:formatCode>
                <c:ptCount val="17"/>
                <c:pt idx="0">
                  <c:v>733775</c:v>
                </c:pt>
                <c:pt idx="1">
                  <c:v>754518</c:v>
                </c:pt>
                <c:pt idx="2">
                  <c:v>777519</c:v>
                </c:pt>
                <c:pt idx="3">
                  <c:v>834695</c:v>
                </c:pt>
                <c:pt idx="4">
                  <c:v>798288</c:v>
                </c:pt>
                <c:pt idx="5">
                  <c:v>660586</c:v>
                </c:pt>
                <c:pt idx="6">
                  <c:v>636734</c:v>
                </c:pt>
                <c:pt idx="7">
                  <c:v>622957</c:v>
                </c:pt>
                <c:pt idx="8">
                  <c:v>583894</c:v>
                </c:pt>
                <c:pt idx="9">
                  <c:v>509247</c:v>
                </c:pt>
                <c:pt idx="10">
                  <c:v>452311</c:v>
                </c:pt>
                <c:pt idx="11">
                  <c:v>324223</c:v>
                </c:pt>
                <c:pt idx="12">
                  <c:v>241081</c:v>
                </c:pt>
                <c:pt idx="13">
                  <c:v>188007</c:v>
                </c:pt>
                <c:pt idx="14">
                  <c:v>142030</c:v>
                </c:pt>
                <c:pt idx="15">
                  <c:v>89023</c:v>
                </c:pt>
                <c:pt idx="16">
                  <c:v>76719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2-499A-8F9A-C16B103D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571520"/>
        <c:axId val="134569984"/>
      </c:barChart>
      <c:catAx>
        <c:axId val="134561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563712"/>
        <c:crosses val="autoZero"/>
        <c:auto val="1"/>
        <c:lblAlgn val="ctr"/>
        <c:lblOffset val="100"/>
        <c:noMultiLvlLbl val="0"/>
      </c:catAx>
      <c:valAx>
        <c:axId val="134563712"/>
        <c:scaling>
          <c:orientation val="minMax"/>
          <c:max val="900000"/>
          <c:min val="-9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;[Black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561792"/>
        <c:crosses val="autoZero"/>
        <c:crossBetween val="between"/>
      </c:valAx>
      <c:valAx>
        <c:axId val="134569984"/>
        <c:scaling>
          <c:orientation val="maxMin"/>
          <c:max val="900000"/>
          <c:min val="-900000"/>
        </c:scaling>
        <c:delete val="1"/>
        <c:axPos val="t"/>
        <c:numFmt formatCode="#,##0" sourceLinked="1"/>
        <c:majorTickMark val="out"/>
        <c:minorTickMark val="none"/>
        <c:tickLblPos val="none"/>
        <c:crossAx val="134571520"/>
        <c:crosses val="max"/>
        <c:crossBetween val="between"/>
      </c:valAx>
      <c:catAx>
        <c:axId val="13457152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134569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5336773781655"/>
          <c:y val="5.4140678554577271E-2"/>
          <c:w val="0.20046632262183442"/>
          <c:h val="0.1006297684439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Georgia" panose="02040502050405020303" pitchFamily="18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138472519628853E-2"/>
          <c:y val="2.6004728132387703E-2"/>
          <c:w val="0.95053173492499732"/>
          <c:h val="0.906130563466800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dkUpDiag">
              <a:fgClr>
                <a:srgbClr val="F28000"/>
              </a:fgClr>
              <a:bgClr>
                <a:srgbClr val="FFB700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A09C376-5AFC-4168-817B-8C985028F61B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A30-41EC-885A-29F7E2CA24A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498A6E3-AF0D-4637-8657-AC55233A0932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A30-41EC-885A-29F7E2CA24A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17CC2E4-CB7D-4F88-A214-52797084ED1A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A30-41EC-885A-29F7E2CA24A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A441439-9DE9-4166-B85E-3FBB2199ABD2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A30-41EC-885A-29F7E2CA24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4E10069-C1C0-4B1A-95C6-8E9002C45265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A30-41EC-885A-29F7E2CA24A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BD55F80-4185-4164-BD12-3CF1590F4F09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A30-41EC-885A-29F7E2CA24A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30-41EC-885A-29F7E2CA24A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BF26A1D-0FE5-4A6D-B063-EF371CEB7388}" type="VALUE">
                      <a:rPr lang="en-US" smtClean="0"/>
                      <a:pPr/>
                      <a:t>[VALUE]</a:t>
                    </a:fld>
                    <a:r>
                      <a:rPr lang="en-US" sz="1600" b="0" dirty="0">
                        <a:latin typeface="Montserrat Light" panose="020B0604020202020204" charset="0"/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A30-41EC-885A-29F7E2CA24A0}"/>
                </c:ext>
              </c:extLst>
            </c:dLbl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Wholesale &amp; Retail</c:v>
                </c:pt>
                <c:pt idx="1">
                  <c:v>Transport</c:v>
                </c:pt>
                <c:pt idx="2">
                  <c:v>Manufacturing</c:v>
                </c:pt>
                <c:pt idx="3">
                  <c:v>Accommodations, F&amp;B</c:v>
                </c:pt>
                <c:pt idx="4">
                  <c:v>Real Estate</c:v>
                </c:pt>
                <c:pt idx="5">
                  <c:v>Construction</c:v>
                </c:pt>
                <c:pt idx="6">
                  <c:v>Financial Services</c:v>
                </c:pt>
                <c:pt idx="7">
                  <c:v>IT Programming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12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B4-4CD8-865D-B5B791401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5048320"/>
        <c:axId val="125049856"/>
      </c:barChart>
      <c:catAx>
        <c:axId val="125048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5049856"/>
        <c:crosses val="autoZero"/>
        <c:auto val="1"/>
        <c:lblAlgn val="ctr"/>
        <c:lblOffset val="100"/>
        <c:noMultiLvlLbl val="0"/>
      </c:catAx>
      <c:valAx>
        <c:axId val="1250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504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dirty="0">
                <a:latin typeface="Montserrat" panose="00000500000000000000" pitchFamily="2" charset="0"/>
              </a:rPr>
              <a:t>2012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917730722848817E-2"/>
          <c:y val="9.1795739225653691E-2"/>
          <c:w val="0.80074501667021381"/>
          <c:h val="0.771550918301031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Sheet6!$N$2</c:f>
              <c:strCache>
                <c:ptCount val="1"/>
                <c:pt idx="0">
                  <c:v> Female</c:v>
                </c:pt>
              </c:strCache>
            </c:strRef>
          </c:tx>
          <c:spPr>
            <a:solidFill>
              <a:srgbClr val="FF5336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Sheet6!$N$3:$N$19</c:f>
              <c:numCache>
                <c:formatCode>#,##0</c:formatCode>
                <c:ptCount val="17"/>
                <c:pt idx="0">
                  <c:v>864639</c:v>
                </c:pt>
                <c:pt idx="1">
                  <c:v>865644</c:v>
                </c:pt>
                <c:pt idx="2">
                  <c:v>810983</c:v>
                </c:pt>
                <c:pt idx="3">
                  <c:v>824322</c:v>
                </c:pt>
                <c:pt idx="4">
                  <c:v>790567</c:v>
                </c:pt>
                <c:pt idx="5">
                  <c:v>809338</c:v>
                </c:pt>
                <c:pt idx="6">
                  <c:v>842549</c:v>
                </c:pt>
                <c:pt idx="7">
                  <c:v>723040</c:v>
                </c:pt>
                <c:pt idx="8">
                  <c:v>697586</c:v>
                </c:pt>
                <c:pt idx="9">
                  <c:v>667690</c:v>
                </c:pt>
                <c:pt idx="10">
                  <c:v>638167</c:v>
                </c:pt>
                <c:pt idx="11">
                  <c:v>563358</c:v>
                </c:pt>
                <c:pt idx="12">
                  <c:v>492482</c:v>
                </c:pt>
                <c:pt idx="13">
                  <c:v>349525</c:v>
                </c:pt>
                <c:pt idx="14">
                  <c:v>230568</c:v>
                </c:pt>
                <c:pt idx="15">
                  <c:v>166797</c:v>
                </c:pt>
                <c:pt idx="16">
                  <c:v>165550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B-4229-BB4C-EB81DC924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542080"/>
        <c:axId val="134544000"/>
      </c:barChart>
      <c:barChart>
        <c:barDir val="bar"/>
        <c:grouping val="clustered"/>
        <c:varyColors val="0"/>
        <c:ser>
          <c:idx val="1"/>
          <c:order val="1"/>
          <c:tx>
            <c:strRef>
              <c:f>Sheet6!$O$2</c:f>
              <c:strCache>
                <c:ptCount val="1"/>
                <c:pt idx="0">
                  <c:v> Male</c:v>
                </c:pt>
              </c:strCache>
            </c:strRef>
          </c:tx>
          <c:spPr>
            <a:solidFill>
              <a:srgbClr val="35A7CF"/>
            </a:solidFill>
            <a:ln>
              <a:noFill/>
            </a:ln>
            <a:effectLst/>
          </c:spPr>
          <c:invertIfNegative val="0"/>
          <c:cat>
            <c:strRef>
              <c:f>Sheet6!$G$3:$G$19</c:f>
              <c:strCache>
                <c:ptCount val="17"/>
                <c:pt idx="0">
                  <c:v>00-05</c:v>
                </c:pt>
                <c:pt idx="1">
                  <c:v>05-09</c:v>
                </c:pt>
                <c:pt idx="2">
                  <c:v>10-14</c:v>
                </c:pt>
                <c:pt idx="3">
                  <c:v>15 - 19</c:v>
                </c:pt>
                <c:pt idx="4">
                  <c:v>20 - 24</c:v>
                </c:pt>
                <c:pt idx="5">
                  <c:v>25 - 29</c:v>
                </c:pt>
                <c:pt idx="6">
                  <c:v>30 - 34</c:v>
                </c:pt>
                <c:pt idx="7">
                  <c:v>35 - 39</c:v>
                </c:pt>
                <c:pt idx="8">
                  <c:v>40 - 44</c:v>
                </c:pt>
                <c:pt idx="9">
                  <c:v>45 - 49</c:v>
                </c:pt>
                <c:pt idx="10">
                  <c:v>50 - 54</c:v>
                </c:pt>
                <c:pt idx="11">
                  <c:v>55 - 59</c:v>
                </c:pt>
                <c:pt idx="12">
                  <c:v>60 - 64</c:v>
                </c:pt>
                <c:pt idx="13">
                  <c:v>65 - 69</c:v>
                </c:pt>
                <c:pt idx="14">
                  <c:v>70 - 74</c:v>
                </c:pt>
                <c:pt idx="15">
                  <c:v>75  - 79</c:v>
                </c:pt>
                <c:pt idx="16">
                  <c:v>80 &amp; Over</c:v>
                </c:pt>
              </c:strCache>
            </c:strRef>
          </c:cat>
          <c:val>
            <c:numRef>
              <c:f>Sheet6!$O$3:$O$19</c:f>
              <c:numCache>
                <c:formatCode>#,##0</c:formatCode>
                <c:ptCount val="17"/>
                <c:pt idx="0">
                  <c:v>879223</c:v>
                </c:pt>
                <c:pt idx="1">
                  <c:v>882108</c:v>
                </c:pt>
                <c:pt idx="2">
                  <c:v>829069</c:v>
                </c:pt>
                <c:pt idx="3">
                  <c:v>819927</c:v>
                </c:pt>
                <c:pt idx="4">
                  <c:v>742316</c:v>
                </c:pt>
                <c:pt idx="5">
                  <c:v>743510</c:v>
                </c:pt>
                <c:pt idx="6">
                  <c:v>796866</c:v>
                </c:pt>
                <c:pt idx="7">
                  <c:v>686037</c:v>
                </c:pt>
                <c:pt idx="8">
                  <c:v>661623</c:v>
                </c:pt>
                <c:pt idx="9">
                  <c:v>618140</c:v>
                </c:pt>
                <c:pt idx="10">
                  <c:v>581293</c:v>
                </c:pt>
                <c:pt idx="11">
                  <c:v>500871</c:v>
                </c:pt>
                <c:pt idx="12">
                  <c:v>425428</c:v>
                </c:pt>
                <c:pt idx="13">
                  <c:v>283764</c:v>
                </c:pt>
                <c:pt idx="14">
                  <c:v>181846</c:v>
                </c:pt>
                <c:pt idx="15">
                  <c:v>116389</c:v>
                </c:pt>
                <c:pt idx="16">
                  <c:v>108224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BB-4229-BB4C-EB81DC924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830336"/>
        <c:axId val="134828800"/>
      </c:barChart>
      <c:catAx>
        <c:axId val="1345420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544000"/>
        <c:crosses val="autoZero"/>
        <c:auto val="1"/>
        <c:lblAlgn val="ctr"/>
        <c:lblOffset val="100"/>
        <c:noMultiLvlLbl val="0"/>
      </c:catAx>
      <c:valAx>
        <c:axId val="134544000"/>
        <c:scaling>
          <c:orientation val="minMax"/>
          <c:max val="900000"/>
          <c:min val="-900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r>
                  <a:rPr lang="en-US" dirty="0">
                    <a:latin typeface="Montserrat" panose="00000500000000000000" pitchFamily="2" charset="0"/>
                  </a:rPr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;[Black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4542080"/>
        <c:crosses val="autoZero"/>
        <c:crossBetween val="between"/>
      </c:valAx>
      <c:valAx>
        <c:axId val="134828800"/>
        <c:scaling>
          <c:orientation val="maxMin"/>
          <c:max val="900000"/>
          <c:min val="-900000"/>
        </c:scaling>
        <c:delete val="1"/>
        <c:axPos val="t"/>
        <c:numFmt formatCode="#,##0" sourceLinked="1"/>
        <c:majorTickMark val="out"/>
        <c:minorTickMark val="none"/>
        <c:tickLblPos val="none"/>
        <c:crossAx val="134830336"/>
        <c:crosses val="max"/>
        <c:crossBetween val="between"/>
      </c:valAx>
      <c:catAx>
        <c:axId val="13483033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134828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5336773781655"/>
          <c:y val="5.4140678554577271E-2"/>
          <c:w val="0.20046632262183442"/>
          <c:h val="0.1006297684439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Georgia" panose="02040502050405020303" pitchFamily="18" charset="0"/>
        </a:defRPr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Economic Growth (%)</c:v>
                </c:pt>
              </c:strCache>
            </c:strRef>
          </c:tx>
          <c:spPr>
            <a:ln w="28575" cap="rnd">
              <a:solidFill>
                <a:srgbClr val="123D4D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5.8%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03-4F02-B6FE-19C8E8F93D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6.3%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03-4F02-B6FE-19C8E8F93D1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7.0%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03-4F02-B6FE-19C8E8F93D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7.0%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03-4F02-B6FE-19C8E8F93D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0.00%</c:formatCode>
                <c:ptCount val="4"/>
                <c:pt idx="0">
                  <c:v>5.8000000000000003E-2</c:v>
                </c:pt>
                <c:pt idx="1">
                  <c:v>6.3E-2</c:v>
                </c:pt>
                <c:pt idx="2">
                  <c:v>7.0000000000000021E-2</c:v>
                </c:pt>
                <c:pt idx="3">
                  <c:v>7.0000000000000021E-2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78-4D02-8907-25B34E5353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9224576"/>
        <c:axId val="119230464"/>
      </c:lineChart>
      <c:catAx>
        <c:axId val="11922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230464"/>
        <c:crosses val="autoZero"/>
        <c:auto val="1"/>
        <c:lblAlgn val="ctr"/>
        <c:lblOffset val="100"/>
        <c:noMultiLvlLbl val="0"/>
      </c:catAx>
      <c:valAx>
        <c:axId val="1192304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1922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Average Inflation (%)</c:v>
                </c:pt>
              </c:strCache>
            </c:strRef>
          </c:tx>
          <c:spPr>
            <a:ln w="28575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AC-40B9-BAB5-AD56C62385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AC-40B9-BAB5-AD56C62385D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AC-40B9-BAB5-AD56C62385D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AC-40B9-BAB5-AD56C62385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0.00%</c:formatCode>
                <c:ptCount val="4"/>
                <c:pt idx="0">
                  <c:v>4.0000000000000008E-2</c:v>
                </c:pt>
                <c:pt idx="1">
                  <c:v>4.0000000000000008E-2</c:v>
                </c:pt>
                <c:pt idx="2">
                  <c:v>4.0000000000000008E-2</c:v>
                </c:pt>
                <c:pt idx="3">
                  <c:v>4.0000000000000008E-2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93-4478-8A76-8BBE4F4778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9376896"/>
        <c:axId val="119386880"/>
      </c:lineChart>
      <c:catAx>
        <c:axId val="11937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386880"/>
        <c:crosses val="autoZero"/>
        <c:auto val="1"/>
        <c:lblAlgn val="ctr"/>
        <c:lblOffset val="100"/>
        <c:noMultiLvlLbl val="0"/>
      </c:catAx>
      <c:valAx>
        <c:axId val="11938688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1937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Total Investment (% of GDP)</c:v>
                </c:pt>
              </c:strCache>
            </c:strRef>
          </c:tx>
          <c:spPr>
            <a:ln w="28575" cap="rnd">
              <a:solidFill>
                <a:srgbClr val="2F5597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30.3%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81-4B8E-81F3-94C2A6C8DB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30.9%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1-4B8E-81F3-94C2A6C8DB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31.0%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81-4B8E-81F3-94C2A6C8DB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32.0%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81-4B8E-81F3-94C2A6C8DB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Sheet1!$D$2:$D$5</c:f>
              <c:numCache>
                <c:formatCode>0.00%</c:formatCode>
                <c:ptCount val="4"/>
                <c:pt idx="0">
                  <c:v>0.3030000000000001</c:v>
                </c:pt>
                <c:pt idx="1">
                  <c:v>0.30900000000000005</c:v>
                </c:pt>
                <c:pt idx="2">
                  <c:v>0.31000000000000005</c:v>
                </c:pt>
                <c:pt idx="3">
                  <c:v>0.32000000000000006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A8-4A16-82FB-DC4B03611A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3558272"/>
        <c:axId val="133559808"/>
      </c:lineChart>
      <c:catAx>
        <c:axId val="13355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3559808"/>
        <c:crosses val="autoZero"/>
        <c:auto val="1"/>
        <c:lblAlgn val="ctr"/>
        <c:lblOffset val="100"/>
        <c:noMultiLvlLbl val="0"/>
      </c:catAx>
      <c:valAx>
        <c:axId val="13355980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3355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Government revenue and grants </c:v>
                </c:pt>
              </c:strCache>
            </c:strRef>
          </c:tx>
          <c:spPr>
            <a:ln w="28575" cap="rnd">
              <a:solidFill>
                <a:srgbClr val="FFBD1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12.7%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27-4290-A65B-0D946DFC7E8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13.5%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27-4290-A65B-0D946DFC7E8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13.9%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27-4290-A65B-0D946DFC7E8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14.9%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27-4290-A65B-0D946DFC7E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Sheet1!$E$2:$E$5</c:f>
              <c:numCache>
                <c:formatCode>0.00%</c:formatCode>
                <c:ptCount val="4"/>
                <c:pt idx="0">
                  <c:v>0.127</c:v>
                </c:pt>
                <c:pt idx="1">
                  <c:v>0.13500000000000001</c:v>
                </c:pt>
                <c:pt idx="2">
                  <c:v>0.13900000000000001</c:v>
                </c:pt>
                <c:pt idx="3">
                  <c:v>0.14900000000000002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CB-4C4D-9B64-A785BAC4B4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5713536"/>
        <c:axId val="135715072"/>
      </c:lineChart>
      <c:catAx>
        <c:axId val="135713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15072"/>
        <c:crosses val="autoZero"/>
        <c:auto val="1"/>
        <c:lblAlgn val="ctr"/>
        <c:lblOffset val="100"/>
        <c:noMultiLvlLbl val="0"/>
      </c:catAx>
      <c:valAx>
        <c:axId val="13571507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3571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Fiscal Deficit (% of GDP)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-5.4%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F-4DB2-8DE5-DD6B4AF56A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-5.0%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EF-4DB2-8DE5-DD6B4AF56A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-4.5%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EF-4DB2-8DE5-DD6B4AF56A9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EF-4DB2-8DE5-DD6B4AF56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Sheet1!$F$2:$F$5</c:f>
              <c:numCache>
                <c:formatCode>0.00%</c:formatCode>
                <c:ptCount val="4"/>
                <c:pt idx="0">
                  <c:v>-5.3999999999999999E-2</c:v>
                </c:pt>
                <c:pt idx="1">
                  <c:v>-0.05</c:v>
                </c:pt>
                <c:pt idx="2">
                  <c:v>-4.5000000000000005E-2</c:v>
                </c:pt>
                <c:pt idx="3">
                  <c:v>-4.0000000000000008E-2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CC-4936-A918-0BA72408B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6406528"/>
        <c:axId val="136408064"/>
      </c:lineChart>
      <c:catAx>
        <c:axId val="13640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408064"/>
        <c:crosses val="autoZero"/>
        <c:auto val="1"/>
        <c:lblAlgn val="ctr"/>
        <c:lblOffset val="100"/>
        <c:noMultiLvlLbl val="0"/>
      </c:catAx>
      <c:valAx>
        <c:axId val="1364080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3640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Central Government Debt (% of GDP)</c:v>
                </c:pt>
              </c:strCache>
            </c:strRef>
          </c:tx>
          <c:spPr>
            <a:ln w="28575" cap="rnd">
              <a:solidFill>
                <a:srgbClr val="75180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74.0%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D4-4D13-9B41-D0A1BD692E9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70.0%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D4-4D13-9B41-D0A1BD692E9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66.0%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D4-4D13-9B41-D0A1BD692E9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63.0%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D4-4D13-9B41-D0A1BD692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Sheet1!$G$2:$G$5</c:f>
              <c:numCache>
                <c:formatCode>0.00%</c:formatCode>
                <c:ptCount val="4"/>
                <c:pt idx="0">
                  <c:v>0.7400000000000001</c:v>
                </c:pt>
                <c:pt idx="1">
                  <c:v>0.70000000000000007</c:v>
                </c:pt>
                <c:pt idx="2">
                  <c:v>0.66000000000000014</c:v>
                </c:pt>
                <c:pt idx="3">
                  <c:v>0.63000000000000012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36-43D6-8B25-6CE3A5BE1A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0015872"/>
        <c:axId val="140021760"/>
      </c:lineChart>
      <c:catAx>
        <c:axId val="140015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021760"/>
        <c:crosses val="autoZero"/>
        <c:auto val="1"/>
        <c:lblAlgn val="ctr"/>
        <c:lblOffset val="100"/>
        <c:noMultiLvlLbl val="0"/>
      </c:catAx>
      <c:valAx>
        <c:axId val="14002176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4001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Gross Official Reserves (months of imports)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Sheet1!$H$2:$H$5</c:f>
              <c:numCache>
                <c:formatCode>General</c:formatCode>
                <c:ptCount val="4"/>
                <c:pt idx="0">
                  <c:v>4</c:v>
                </c:pt>
                <c:pt idx="1">
                  <c:v>4.2</c:v>
                </c:pt>
                <c:pt idx="2">
                  <c:v>4.5</c:v>
                </c:pt>
                <c:pt idx="3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04-46A6-92F8-B8721BFB44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0037120"/>
        <c:axId val="140047104"/>
      </c:lineChart>
      <c:catAx>
        <c:axId val="14003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047104"/>
        <c:crosses val="autoZero"/>
        <c:auto val="1"/>
        <c:lblAlgn val="ctr"/>
        <c:lblOffset val="100"/>
        <c:noMultiLvlLbl val="0"/>
      </c:catAx>
      <c:valAx>
        <c:axId val="140047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03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448003121231473E-2"/>
          <c:y val="1.9686109117543708E-2"/>
          <c:w val="0.94616460949138115"/>
          <c:h val="0.8525415400382176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'05.Investment as a % of GDP'!$C$1</c:f>
              <c:strCache>
                <c:ptCount val="1"/>
                <c:pt idx="0">
                  <c:v>Private Sector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6211A3E-B687-40CC-B519-7920F949632A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9A3-49DE-A782-0E1B7360EA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13BBD30-53B7-43DF-9715-AE890C7AC8F1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9A3-49DE-A782-0E1B7360EA1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C0412A5-75E7-4FF3-A178-0E00CEC052D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9A3-49DE-A782-0E1B7360EA1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08A6764-EBB6-48D4-AB12-1AEA7D61639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9A3-49DE-A782-0E1B7360EA1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89B8E87-2A75-4FEC-B96F-F1FA2E21832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9A3-49DE-A782-0E1B7360EA1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67CCF15-78CA-4B4E-9C76-D13F1581B6F8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C9A3-49DE-A782-0E1B7360EA1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AC0A6D5-0CC9-42D9-95B2-9A8730BA7A1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9A3-49DE-A782-0E1B7360EA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Montserrat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'05.Investment as a % of GDP'!$A$52:$A$58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'05.Investment as a % of GDP'!$C$52:$C$58</c:f>
              <c:numCache>
                <c:formatCode>0</c:formatCode>
                <c:ptCount val="7"/>
                <c:pt idx="0">
                  <c:v>17.899999999999999</c:v>
                </c:pt>
                <c:pt idx="1">
                  <c:v>21.4</c:v>
                </c:pt>
                <c:pt idx="2">
                  <c:v>23.7</c:v>
                </c:pt>
                <c:pt idx="3">
                  <c:v>23.7</c:v>
                </c:pt>
                <c:pt idx="4">
                  <c:v>22.7</c:v>
                </c:pt>
                <c:pt idx="5">
                  <c:v>24.673400673400671</c:v>
                </c:pt>
                <c:pt idx="6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C-408A-B98C-AE27C33804D8}"/>
            </c:ext>
          </c:extLst>
        </c:ser>
        <c:ser>
          <c:idx val="2"/>
          <c:order val="1"/>
          <c:tx>
            <c:strRef>
              <c:f>'05.Investment as a % of GDP'!$D$1</c:f>
              <c:strCache>
                <c:ptCount val="1"/>
                <c:pt idx="0">
                  <c:v>Public Sector</c:v>
                </c:pt>
              </c:strCache>
            </c:strRef>
          </c:tx>
          <c:spPr>
            <a:solidFill>
              <a:srgbClr val="E6A4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9E8F8F0-51AD-46DA-8C08-9247970F0F79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A3-49DE-A782-0E1B7360EA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07B5529-3D30-4AE3-9EF7-BCADB181ACC1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9A3-49DE-A782-0E1B7360EA1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945B182-FC55-485D-A867-B8DCD6662D0A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A3-49DE-A782-0E1B7360EA1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E301900-4A0C-458A-8572-A951CD63456D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9A3-49DE-A782-0E1B7360EA1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2F57568-885B-4747-AF6D-496D0E0A2A59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9A3-49DE-A782-0E1B7360EA1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28F08B1-A12F-4B51-AE09-69D84CFD404E}" type="VALUE">
                      <a:rPr lang="en-US" smtClean="0"/>
                      <a:pPr/>
                      <a:t>[VALUE]</a:t>
                    </a:fld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9A3-49DE-A782-0E1B7360EA1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400" b="0" i="0" u="none" strike="noStrike" kern="1200" baseline="0" dirty="0">
                        <a:solidFill>
                          <a:prstClr val="black"/>
                        </a:solidFill>
                        <a:latin typeface="Montserrat" panose="00000500000000000000" pitchFamily="2" charset="0"/>
                      </a:rPr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A3-49DE-A782-0E1B7360EA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Montserrat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'05.Investment as a % of GDP'!$A$52:$A$58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'05.Investment as a % of GDP'!$D$52:$D$58</c:f>
              <c:numCache>
                <c:formatCode>0</c:formatCode>
                <c:ptCount val="7"/>
                <c:pt idx="0">
                  <c:v>6.6</c:v>
                </c:pt>
                <c:pt idx="1">
                  <c:v>6.2</c:v>
                </c:pt>
                <c:pt idx="2">
                  <c:v>6.3</c:v>
                </c:pt>
                <c:pt idx="3">
                  <c:v>6.9</c:v>
                </c:pt>
                <c:pt idx="4">
                  <c:v>6.9</c:v>
                </c:pt>
                <c:pt idx="5">
                  <c:v>7.3265993265993288</c:v>
                </c:pt>
                <c:pt idx="6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C-408A-B98C-AE27C3380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125174528"/>
        <c:axId val="125176064"/>
      </c:barChart>
      <c:catAx>
        <c:axId val="12517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>
                <a:latin typeface="Montserrat" panose="00000500000000000000" pitchFamily="2" charset="0"/>
              </a:defRPr>
            </a:pPr>
            <a:endParaRPr lang="en-US"/>
          </a:p>
        </c:txPr>
        <c:crossAx val="125176064"/>
        <c:crosses val="autoZero"/>
        <c:auto val="1"/>
        <c:lblAlgn val="ctr"/>
        <c:lblOffset val="100"/>
        <c:noMultiLvlLbl val="0"/>
      </c:catAx>
      <c:valAx>
        <c:axId val="12517606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800">
                <a:latin typeface="Montserrat" panose="00000500000000000000" pitchFamily="2" charset="0"/>
              </a:defRPr>
            </a:pPr>
            <a:endParaRPr lang="en-US"/>
          </a:p>
        </c:txPr>
        <c:crossAx val="125174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4054054054054071E-2"/>
          <c:y val="0"/>
          <c:w val="0.22170142583528413"/>
          <c:h val="0.1311265957332588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800">
              <a:latin typeface="Montserrat" panose="00000500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23D4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33</a:t>
                    </a:r>
                    <a:r>
                      <a:rPr lang="en-US" sz="1600"/>
                      <a:t>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FB-4BBC-A4BF-215259658E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FB-4BBC-A4BF-215259658E5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FB-4BBC-A4BF-215259658E5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28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FB-4BBC-A4BF-215259658E5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27</a:t>
                    </a:r>
                    <a:r>
                      <a:rPr lang="en-US" sz="1600"/>
                      <a:t>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FB-4BBC-A4BF-215259658E5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24</a:t>
                    </a:r>
                    <a:r>
                      <a:rPr lang="en-US" sz="1600"/>
                      <a:t>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0FB-4BBC-A4BF-215259658E5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FB-4BBC-A4BF-215259658E5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  <a:r>
                      <a:rPr lang="en-US" sz="160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FB-4BBC-A4BF-215259658E5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Investment!$A$3:$A$10</c:f>
              <c:strCache>
                <c:ptCount val="8"/>
                <c:pt idx="0">
                  <c:v>India</c:v>
                </c:pt>
                <c:pt idx="1">
                  <c:v>Sri Lanka</c:v>
                </c:pt>
                <c:pt idx="2">
                  <c:v>Bangladesh</c:v>
                </c:pt>
                <c:pt idx="3">
                  <c:v>Thailand</c:v>
                </c:pt>
                <c:pt idx="4">
                  <c:v>Vietnam</c:v>
                </c:pt>
                <c:pt idx="5">
                  <c:v>Cambodia</c:v>
                </c:pt>
                <c:pt idx="6">
                  <c:v>Philippines</c:v>
                </c:pt>
                <c:pt idx="7">
                  <c:v>Pakistan</c:v>
                </c:pt>
              </c:strCache>
            </c:strRef>
          </c:cat>
          <c:val>
            <c:numRef>
              <c:f>Investment!$I$3:$I$10</c:f>
              <c:numCache>
                <c:formatCode>0</c:formatCode>
                <c:ptCount val="8"/>
                <c:pt idx="0" formatCode="General">
                  <c:v>32.522000000000013</c:v>
                </c:pt>
                <c:pt idx="1">
                  <c:v>29.5</c:v>
                </c:pt>
                <c:pt idx="2" formatCode="General">
                  <c:v>28.488999999999972</c:v>
                </c:pt>
                <c:pt idx="3" formatCode="General">
                  <c:v>27.47</c:v>
                </c:pt>
                <c:pt idx="4" formatCode="General">
                  <c:v>26.591999999999999</c:v>
                </c:pt>
                <c:pt idx="5" formatCode="General">
                  <c:v>23.5</c:v>
                </c:pt>
                <c:pt idx="6" formatCode="General">
                  <c:v>20.042999999999989</c:v>
                </c:pt>
                <c:pt idx="7" formatCode="General">
                  <c:v>14.961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4-41C8-8D29-4AA0AD9D4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79268480"/>
        <c:axId val="86503808"/>
      </c:barChart>
      <c:catAx>
        <c:axId val="7926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6503808"/>
        <c:crosses val="autoZero"/>
        <c:auto val="1"/>
        <c:lblAlgn val="ctr"/>
        <c:lblOffset val="100"/>
        <c:noMultiLvlLbl val="0"/>
      </c:catAx>
      <c:valAx>
        <c:axId val="8650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926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FFB700"/>
            </a:solidFill>
          </c:spPr>
          <c:invertIfNegative val="1"/>
          <c:cat>
            <c:strRef>
              <c:f>'06.FDI inflows (2)'!$B$1:$L$1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2015P</c:v>
                </c:pt>
              </c:strCache>
            </c:strRef>
          </c:cat>
          <c:val>
            <c:numRef>
              <c:f>'06.FDI inflows (2)'!$B$2:$L$2</c:f>
              <c:numCache>
                <c:formatCode>0</c:formatCode>
                <c:ptCount val="11"/>
                <c:pt idx="0">
                  <c:v>273.77099999999984</c:v>
                </c:pt>
                <c:pt idx="1">
                  <c:v>603.68600000000004</c:v>
                </c:pt>
                <c:pt idx="2">
                  <c:v>734.3619999999994</c:v>
                </c:pt>
                <c:pt idx="3">
                  <c:v>888.9349999999996</c:v>
                </c:pt>
                <c:pt idx="4">
                  <c:v>601.29999999999995</c:v>
                </c:pt>
                <c:pt idx="5">
                  <c:v>516.29999999999995</c:v>
                </c:pt>
                <c:pt idx="6">
                  <c:v>1066.0999999999999</c:v>
                </c:pt>
                <c:pt idx="7">
                  <c:v>1279.2</c:v>
                </c:pt>
                <c:pt idx="8">
                  <c:v>1391.4</c:v>
                </c:pt>
                <c:pt idx="9">
                  <c:v>1528.4</c:v>
                </c:pt>
                <c:pt idx="10">
                  <c:v>969.65899999999988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7818-4D67-83D4-C9C1E588D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281792"/>
        <c:axId val="125283328"/>
      </c:barChart>
      <c:dateAx>
        <c:axId val="1252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125283328"/>
        <c:crosses val="autoZero"/>
        <c:auto val="0"/>
        <c:lblOffset val="100"/>
        <c:baseTimeUnit val="days"/>
      </c:dateAx>
      <c:valAx>
        <c:axId val="125283328"/>
        <c:scaling>
          <c:orientation val="minMax"/>
        </c:scaling>
        <c:delete val="0"/>
        <c:axPos val="l"/>
        <c:numFmt formatCode="#,##0" sourceLinked="0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125281792"/>
        <c:crosses val="autoZero"/>
        <c:crossBetween val="between"/>
      </c:valAx>
      <c:spPr>
        <a:noFill/>
      </c:spPr>
    </c:plotArea>
    <c:plotVisOnly val="1"/>
    <c:dispBlanksAs val="zero"/>
    <c:showDLblsOverMax val="1"/>
  </c:chart>
  <c:spPr>
    <a:noFill/>
  </c:spPr>
  <c:txPr>
    <a:bodyPr/>
    <a:lstStyle/>
    <a:p>
      <a:pPr>
        <a:defRPr sz="1400" b="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34680370222821"/>
          <c:y val="2.8820143331495747E-2"/>
          <c:w val="0.89664040161743663"/>
          <c:h val="0.6523356888446786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Inflation!$C$16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BD19"/>
            </a:solidFill>
          </c:spPr>
          <c:invertIfNegative val="0"/>
          <c:cat>
            <c:strRef>
              <c:f>Inflation!$B$33:$B$40</c:f>
              <c:strCache>
                <c:ptCount val="8"/>
                <c:pt idx="0">
                  <c:v>Bangladesh</c:v>
                </c:pt>
                <c:pt idx="1">
                  <c:v>India</c:v>
                </c:pt>
                <c:pt idx="2">
                  <c:v>Pakistan</c:v>
                </c:pt>
                <c:pt idx="3">
                  <c:v>Philippines</c:v>
                </c:pt>
                <c:pt idx="4">
                  <c:v>Cambodia</c:v>
                </c:pt>
                <c:pt idx="5">
                  <c:v>Sri Lanka</c:v>
                </c:pt>
                <c:pt idx="6">
                  <c:v>Vietnam</c:v>
                </c:pt>
                <c:pt idx="7">
                  <c:v>Thailand</c:v>
                </c:pt>
              </c:strCache>
            </c:strRef>
          </c:cat>
          <c:val>
            <c:numRef>
              <c:f>Inflation!$C$33:$C$40</c:f>
              <c:numCache>
                <c:formatCode>General</c:formatCode>
                <c:ptCount val="8"/>
                <c:pt idx="0">
                  <c:v>10.7</c:v>
                </c:pt>
                <c:pt idx="1">
                  <c:v>8.8600000000000012</c:v>
                </c:pt>
                <c:pt idx="2">
                  <c:v>11.92</c:v>
                </c:pt>
                <c:pt idx="3">
                  <c:v>4.6499999999999995</c:v>
                </c:pt>
                <c:pt idx="4">
                  <c:v>5.48</c:v>
                </c:pt>
                <c:pt idx="5">
                  <c:v>6.72</c:v>
                </c:pt>
                <c:pt idx="6">
                  <c:v>18.68</c:v>
                </c:pt>
                <c:pt idx="7">
                  <c:v>3.8099999999999996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21-48FC-BB42-083DF75AC516}"/>
            </c:ext>
          </c:extLst>
        </c:ser>
        <c:ser>
          <c:idx val="5"/>
          <c:order val="1"/>
          <c:tx>
            <c:strRef>
              <c:f>Inflation!$G$16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123D4D"/>
            </a:solidFill>
          </c:spPr>
          <c:invertIfNegative val="0"/>
          <c:cat>
            <c:strRef>
              <c:f>Inflation!$B$33:$B$40</c:f>
              <c:strCache>
                <c:ptCount val="8"/>
                <c:pt idx="0">
                  <c:v>Bangladesh</c:v>
                </c:pt>
                <c:pt idx="1">
                  <c:v>India</c:v>
                </c:pt>
                <c:pt idx="2">
                  <c:v>Pakistan</c:v>
                </c:pt>
                <c:pt idx="3">
                  <c:v>Philippines</c:v>
                </c:pt>
                <c:pt idx="4">
                  <c:v>Cambodia</c:v>
                </c:pt>
                <c:pt idx="5">
                  <c:v>Sri Lanka</c:v>
                </c:pt>
                <c:pt idx="6">
                  <c:v>Vietnam</c:v>
                </c:pt>
                <c:pt idx="7">
                  <c:v>Thailand</c:v>
                </c:pt>
              </c:strCache>
            </c:strRef>
          </c:cat>
          <c:val>
            <c:numRef>
              <c:f>Inflation!$D$33:$D$40</c:f>
              <c:numCache>
                <c:formatCode>General</c:formatCode>
                <c:ptCount val="8"/>
                <c:pt idx="0">
                  <c:v>6.1899999999999995</c:v>
                </c:pt>
                <c:pt idx="1">
                  <c:v>4.91</c:v>
                </c:pt>
                <c:pt idx="2">
                  <c:v>2.54</c:v>
                </c:pt>
                <c:pt idx="3">
                  <c:v>1.43</c:v>
                </c:pt>
                <c:pt idx="4">
                  <c:v>1.22</c:v>
                </c:pt>
                <c:pt idx="5">
                  <c:v>0.92</c:v>
                </c:pt>
                <c:pt idx="6">
                  <c:v>0.88</c:v>
                </c:pt>
                <c:pt idx="7">
                  <c:v>-0.9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21-48FC-BB42-083DF75AC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6"/>
        <c:axId val="88172800"/>
        <c:axId val="88182784"/>
      </c:barChart>
      <c:catAx>
        <c:axId val="8817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182784"/>
        <c:crosses val="autoZero"/>
        <c:auto val="1"/>
        <c:lblAlgn val="ctr"/>
        <c:lblOffset val="100"/>
        <c:noMultiLvlLbl val="0"/>
      </c:catAx>
      <c:valAx>
        <c:axId val="88182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17280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67275457237299E-2"/>
          <c:y val="0.12530041123894795"/>
          <c:w val="0.25548090205829532"/>
          <c:h val="0.13742635918286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16429053558375E-2"/>
          <c:y val="0.10878731580198039"/>
          <c:w val="0.89416374233254858"/>
          <c:h val="0.58380561982861479"/>
        </c:manualLayout>
      </c:layout>
      <c:lineChart>
        <c:grouping val="standard"/>
        <c:varyColors val="0"/>
        <c:ser>
          <c:idx val="0"/>
          <c:order val="0"/>
          <c:tx>
            <c:strRef>
              <c:f>Inflation!$B$29</c:f>
              <c:strCache>
                <c:ptCount val="1"/>
                <c:pt idx="0">
                  <c:v>Headline Inflationn (Year-on-Year Percentage Change)</c:v>
                </c:pt>
              </c:strCache>
            </c:strRef>
          </c:tx>
          <c:spPr>
            <a:ln w="28575" cap="rnd">
              <a:solidFill>
                <a:srgbClr val="FFB700"/>
              </a:solidFill>
              <a:round/>
            </a:ln>
            <a:effectLst/>
          </c:spPr>
          <c:marker>
            <c:symbol val="none"/>
          </c:marker>
          <c:cat>
            <c:numRef>
              <c:f>Inflation!$A$30:$A$94</c:f>
              <c:numCache>
                <c:formatCode>[$-409]mmm\-yy;@</c:formatCode>
                <c:ptCount val="65"/>
                <c:pt idx="0">
                  <c:v>40554</c:v>
                </c:pt>
                <c:pt idx="1">
                  <c:v>40585</c:v>
                </c:pt>
                <c:pt idx="2">
                  <c:v>40613</c:v>
                </c:pt>
                <c:pt idx="3">
                  <c:v>40644</c:v>
                </c:pt>
                <c:pt idx="4">
                  <c:v>40674</c:v>
                </c:pt>
                <c:pt idx="5">
                  <c:v>40705</c:v>
                </c:pt>
                <c:pt idx="6">
                  <c:v>40735</c:v>
                </c:pt>
                <c:pt idx="7">
                  <c:v>40766</c:v>
                </c:pt>
                <c:pt idx="8">
                  <c:v>40798</c:v>
                </c:pt>
                <c:pt idx="9">
                  <c:v>40829</c:v>
                </c:pt>
                <c:pt idx="10">
                  <c:v>40861</c:v>
                </c:pt>
                <c:pt idx="11">
                  <c:v>40892</c:v>
                </c:pt>
                <c:pt idx="12">
                  <c:v>40909</c:v>
                </c:pt>
                <c:pt idx="13">
                  <c:v>40941</c:v>
                </c:pt>
                <c:pt idx="14">
                  <c:v>40971</c:v>
                </c:pt>
                <c:pt idx="15">
                  <c:v>41003</c:v>
                </c:pt>
                <c:pt idx="16">
                  <c:v>41034</c:v>
                </c:pt>
                <c:pt idx="17">
                  <c:v>41066</c:v>
                </c:pt>
                <c:pt idx="18" formatCode="mmm\-yy">
                  <c:v>41091</c:v>
                </c:pt>
                <c:pt idx="19" formatCode="mmm\-yy">
                  <c:v>41122</c:v>
                </c:pt>
                <c:pt idx="20" formatCode="mmm\-yy">
                  <c:v>41153</c:v>
                </c:pt>
                <c:pt idx="21" formatCode="mmm\-yy">
                  <c:v>41183</c:v>
                </c:pt>
                <c:pt idx="22" formatCode="mmm\-yy">
                  <c:v>41214</c:v>
                </c:pt>
                <c:pt idx="23" formatCode="mmm\-yy">
                  <c:v>41244</c:v>
                </c:pt>
                <c:pt idx="24" formatCode="mmm\-yy">
                  <c:v>41275</c:v>
                </c:pt>
                <c:pt idx="25" formatCode="mmm\-yy">
                  <c:v>41306</c:v>
                </c:pt>
                <c:pt idx="26" formatCode="mmm\-yy">
                  <c:v>41334</c:v>
                </c:pt>
                <c:pt idx="27" formatCode="mmm\-yy">
                  <c:v>41365</c:v>
                </c:pt>
                <c:pt idx="28" formatCode="mmm\-yy">
                  <c:v>41395</c:v>
                </c:pt>
                <c:pt idx="29" formatCode="mmm\-yy">
                  <c:v>41426</c:v>
                </c:pt>
                <c:pt idx="30" formatCode="mmm\-yy">
                  <c:v>41456</c:v>
                </c:pt>
                <c:pt idx="31" formatCode="mmm\-yy">
                  <c:v>41487</c:v>
                </c:pt>
                <c:pt idx="32" formatCode="mmm\-yy">
                  <c:v>41518</c:v>
                </c:pt>
                <c:pt idx="33" formatCode="mmm\-yy">
                  <c:v>41548</c:v>
                </c:pt>
                <c:pt idx="34" formatCode="mmm\-yy">
                  <c:v>41579</c:v>
                </c:pt>
                <c:pt idx="35" formatCode="mmm\-yy">
                  <c:v>41609</c:v>
                </c:pt>
                <c:pt idx="36" formatCode="mmm\-yy">
                  <c:v>41640</c:v>
                </c:pt>
                <c:pt idx="37" formatCode="mmm\-yy">
                  <c:v>41671</c:v>
                </c:pt>
                <c:pt idx="38" formatCode="mmm\-yy">
                  <c:v>41699</c:v>
                </c:pt>
                <c:pt idx="39" formatCode="mmm\-yy">
                  <c:v>41730</c:v>
                </c:pt>
                <c:pt idx="40" formatCode="mmm\-yy">
                  <c:v>41760</c:v>
                </c:pt>
                <c:pt idx="41" formatCode="mmm\-yy">
                  <c:v>41791</c:v>
                </c:pt>
                <c:pt idx="42" formatCode="mmm\-yy">
                  <c:v>41821</c:v>
                </c:pt>
                <c:pt idx="43" formatCode="mmm\-yy">
                  <c:v>41852</c:v>
                </c:pt>
                <c:pt idx="44" formatCode="mmm\-yy">
                  <c:v>41883</c:v>
                </c:pt>
                <c:pt idx="45" formatCode="mmm\-yy">
                  <c:v>41913</c:v>
                </c:pt>
                <c:pt idx="46" formatCode="mmm\-yy">
                  <c:v>41944</c:v>
                </c:pt>
                <c:pt idx="47" formatCode="mmm\-yy">
                  <c:v>41974</c:v>
                </c:pt>
                <c:pt idx="48" formatCode="mmm\-yy">
                  <c:v>42005</c:v>
                </c:pt>
                <c:pt idx="49" formatCode="mmm\-yy">
                  <c:v>42036</c:v>
                </c:pt>
                <c:pt idx="50" formatCode="mmm\-yy">
                  <c:v>42064</c:v>
                </c:pt>
                <c:pt idx="51" formatCode="mmm\-yy">
                  <c:v>42095</c:v>
                </c:pt>
                <c:pt idx="52" formatCode="mmm\-yy">
                  <c:v>42125</c:v>
                </c:pt>
                <c:pt idx="53" formatCode="mmm\-yy">
                  <c:v>42156</c:v>
                </c:pt>
                <c:pt idx="54" formatCode="mmm\-yy">
                  <c:v>42186</c:v>
                </c:pt>
                <c:pt idx="55" formatCode="mmm\-yy">
                  <c:v>42217</c:v>
                </c:pt>
                <c:pt idx="56" formatCode="mmm\-yy">
                  <c:v>42262</c:v>
                </c:pt>
                <c:pt idx="57" formatCode="mmm\-yy">
                  <c:v>42292</c:v>
                </c:pt>
                <c:pt idx="58" formatCode="mmm\-yy">
                  <c:v>42323</c:v>
                </c:pt>
                <c:pt idx="59" formatCode="mmm\-yy">
                  <c:v>42353</c:v>
                </c:pt>
                <c:pt idx="60" formatCode="mmm\-yy">
                  <c:v>42384</c:v>
                </c:pt>
                <c:pt idx="61" formatCode="mmm\-yy">
                  <c:v>42415</c:v>
                </c:pt>
                <c:pt idx="62" formatCode="mmm\-yy">
                  <c:v>42444</c:v>
                </c:pt>
                <c:pt idx="63" formatCode="mmm\-yy">
                  <c:v>42475</c:v>
                </c:pt>
                <c:pt idx="64" formatCode="mmm\-yy">
                  <c:v>42505</c:v>
                </c:pt>
              </c:numCache>
            </c:numRef>
          </c:cat>
          <c:val>
            <c:numRef>
              <c:f>Inflation!$B$30:$B$94</c:f>
              <c:numCache>
                <c:formatCode>General</c:formatCode>
                <c:ptCount val="65"/>
                <c:pt idx="0">
                  <c:v>6.2</c:v>
                </c:pt>
                <c:pt idx="1">
                  <c:v>7.1999999999999975</c:v>
                </c:pt>
                <c:pt idx="2">
                  <c:v>7.7</c:v>
                </c:pt>
                <c:pt idx="3">
                  <c:v>8.9</c:v>
                </c:pt>
                <c:pt idx="4">
                  <c:v>8.2000000000000011</c:v>
                </c:pt>
                <c:pt idx="5">
                  <c:v>7.1</c:v>
                </c:pt>
                <c:pt idx="6">
                  <c:v>7.5</c:v>
                </c:pt>
                <c:pt idx="7">
                  <c:v>7.0000000000000009</c:v>
                </c:pt>
                <c:pt idx="8">
                  <c:v>6.4</c:v>
                </c:pt>
                <c:pt idx="9">
                  <c:v>5.0999999999999996</c:v>
                </c:pt>
                <c:pt idx="10">
                  <c:v>4.7</c:v>
                </c:pt>
                <c:pt idx="11">
                  <c:v>4.9000000000000004</c:v>
                </c:pt>
                <c:pt idx="12">
                  <c:v>3.8</c:v>
                </c:pt>
                <c:pt idx="13">
                  <c:v>2.7</c:v>
                </c:pt>
                <c:pt idx="14">
                  <c:v>5.5</c:v>
                </c:pt>
                <c:pt idx="15">
                  <c:v>6.1</c:v>
                </c:pt>
                <c:pt idx="16">
                  <c:v>7.0000000000000009</c:v>
                </c:pt>
                <c:pt idx="17">
                  <c:v>9.3000000000000007</c:v>
                </c:pt>
                <c:pt idx="18">
                  <c:v>9.8000000000000007</c:v>
                </c:pt>
                <c:pt idx="19">
                  <c:v>9.5</c:v>
                </c:pt>
                <c:pt idx="20">
                  <c:v>9.1</c:v>
                </c:pt>
                <c:pt idx="21">
                  <c:v>8.9</c:v>
                </c:pt>
                <c:pt idx="22">
                  <c:v>9.5</c:v>
                </c:pt>
                <c:pt idx="23">
                  <c:v>9.2000000000000011</c:v>
                </c:pt>
                <c:pt idx="24">
                  <c:v>9.8000000000000007</c:v>
                </c:pt>
                <c:pt idx="25">
                  <c:v>9.8000000000000007</c:v>
                </c:pt>
                <c:pt idx="26">
                  <c:v>7.5</c:v>
                </c:pt>
                <c:pt idx="27">
                  <c:v>6.4</c:v>
                </c:pt>
                <c:pt idx="28">
                  <c:v>7.3</c:v>
                </c:pt>
                <c:pt idx="29">
                  <c:v>6.8000000000000007</c:v>
                </c:pt>
                <c:pt idx="30">
                  <c:v>6.1</c:v>
                </c:pt>
                <c:pt idx="31">
                  <c:v>6.3</c:v>
                </c:pt>
                <c:pt idx="32">
                  <c:v>6.2</c:v>
                </c:pt>
                <c:pt idx="33">
                  <c:v>6.7</c:v>
                </c:pt>
                <c:pt idx="34">
                  <c:v>5.6000000000000005</c:v>
                </c:pt>
                <c:pt idx="35">
                  <c:v>4.7</c:v>
                </c:pt>
                <c:pt idx="36">
                  <c:v>4.3999999999999995</c:v>
                </c:pt>
                <c:pt idx="37">
                  <c:v>4.2</c:v>
                </c:pt>
                <c:pt idx="38">
                  <c:v>4.2</c:v>
                </c:pt>
                <c:pt idx="39">
                  <c:v>4.9000000000000004</c:v>
                </c:pt>
                <c:pt idx="40">
                  <c:v>3.2</c:v>
                </c:pt>
                <c:pt idx="41">
                  <c:v>2.8000000000000003</c:v>
                </c:pt>
                <c:pt idx="42">
                  <c:v>3.5999999999999988</c:v>
                </c:pt>
                <c:pt idx="43">
                  <c:v>3.5000000000000004</c:v>
                </c:pt>
                <c:pt idx="44">
                  <c:v>3.5000000000000004</c:v>
                </c:pt>
                <c:pt idx="45">
                  <c:v>1.6</c:v>
                </c:pt>
                <c:pt idx="46">
                  <c:v>1.5</c:v>
                </c:pt>
                <c:pt idx="47">
                  <c:v>2.1</c:v>
                </c:pt>
                <c:pt idx="48">
                  <c:v>3.2</c:v>
                </c:pt>
                <c:pt idx="49">
                  <c:v>0.60000000000000064</c:v>
                </c:pt>
                <c:pt idx="50">
                  <c:v>0.1</c:v>
                </c:pt>
                <c:pt idx="51">
                  <c:v>0.1</c:v>
                </c:pt>
                <c:pt idx="52">
                  <c:v>0.2</c:v>
                </c:pt>
                <c:pt idx="53">
                  <c:v>0.1</c:v>
                </c:pt>
                <c:pt idx="54">
                  <c:v>-0.2</c:v>
                </c:pt>
                <c:pt idx="55">
                  <c:v>-0.2</c:v>
                </c:pt>
                <c:pt idx="56">
                  <c:v>-0.30000000000000032</c:v>
                </c:pt>
                <c:pt idx="57">
                  <c:v>1.7000000000000002</c:v>
                </c:pt>
                <c:pt idx="58">
                  <c:v>3.1</c:v>
                </c:pt>
                <c:pt idx="59">
                  <c:v>2.8000000000000003</c:v>
                </c:pt>
                <c:pt idx="60">
                  <c:v>0.89999999999999991</c:v>
                </c:pt>
                <c:pt idx="61">
                  <c:v>2.7</c:v>
                </c:pt>
                <c:pt idx="62">
                  <c:v>2</c:v>
                </c:pt>
                <c:pt idx="63">
                  <c:v>3.1</c:v>
                </c:pt>
                <c:pt idx="64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94-493C-A56F-734635F92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264704"/>
        <c:axId val="88266240"/>
      </c:lineChart>
      <c:dateAx>
        <c:axId val="8826470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266240"/>
        <c:crosses val="autoZero"/>
        <c:auto val="1"/>
        <c:lblOffset val="100"/>
        <c:baseTimeUnit val="days"/>
        <c:majorUnit val="12"/>
        <c:majorTimeUnit val="months"/>
      </c:dateAx>
      <c:valAx>
        <c:axId val="8826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82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366913170264845E-2"/>
          <c:y val="9.7430020221274394E-2"/>
          <c:w val="0.95216799405686359"/>
          <c:h val="0.769514713520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'Interest Rates'!$S$11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123D4D"/>
            </a:solidFill>
          </c:spPr>
          <c:invertIfNegative val="0"/>
          <c:cat>
            <c:strRef>
              <c:f>'Interest Rates'!$R$12:$R$17</c:f>
              <c:strCache>
                <c:ptCount val="6"/>
                <c:pt idx="0">
                  <c:v>Bangladesh</c:v>
                </c:pt>
                <c:pt idx="1">
                  <c:v>India</c:v>
                </c:pt>
                <c:pt idx="2">
                  <c:v>Vietnam</c:v>
                </c:pt>
                <c:pt idx="3">
                  <c:v>Sri Lanka</c:v>
                </c:pt>
                <c:pt idx="4">
                  <c:v>Thailand</c:v>
                </c:pt>
                <c:pt idx="5">
                  <c:v>Philippines</c:v>
                </c:pt>
              </c:strCache>
            </c:strRef>
          </c:cat>
          <c:val>
            <c:numRef>
              <c:f>'Interest Rates'!$S$12:$S$17</c:f>
              <c:numCache>
                <c:formatCode>General</c:formatCode>
                <c:ptCount val="6"/>
                <c:pt idx="0">
                  <c:v>12.219999999999999</c:v>
                </c:pt>
                <c:pt idx="1">
                  <c:v>8.33</c:v>
                </c:pt>
                <c:pt idx="2">
                  <c:v>13.139999999999999</c:v>
                </c:pt>
                <c:pt idx="3">
                  <c:v>10.220000000000001</c:v>
                </c:pt>
                <c:pt idx="4">
                  <c:v>5.94</c:v>
                </c:pt>
                <c:pt idx="5">
                  <c:v>7.67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2-4F13-B5F8-EBFB667E38F1}"/>
            </c:ext>
          </c:extLst>
        </c:ser>
        <c:ser>
          <c:idx val="5"/>
          <c:order val="1"/>
          <c:tx>
            <c:strRef>
              <c:f>'Interest Rates'!$T$11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28000"/>
            </a:solidFill>
          </c:spPr>
          <c:invertIfNegative val="0"/>
          <c:cat>
            <c:strRef>
              <c:f>'Interest Rates'!$R$12:$R$17</c:f>
              <c:strCache>
                <c:ptCount val="6"/>
                <c:pt idx="0">
                  <c:v>Bangladesh</c:v>
                </c:pt>
                <c:pt idx="1">
                  <c:v>India</c:v>
                </c:pt>
                <c:pt idx="2">
                  <c:v>Vietnam</c:v>
                </c:pt>
                <c:pt idx="3">
                  <c:v>Sri Lanka</c:v>
                </c:pt>
                <c:pt idx="4">
                  <c:v>Thailand</c:v>
                </c:pt>
                <c:pt idx="5">
                  <c:v>Philippines</c:v>
                </c:pt>
              </c:strCache>
            </c:strRef>
          </c:cat>
          <c:val>
            <c:numRef>
              <c:f>'Interest Rates'!$T$12:$T$17</c:f>
              <c:numCache>
                <c:formatCode>General</c:formatCode>
                <c:ptCount val="6"/>
                <c:pt idx="0">
                  <c:v>11.709999999999999</c:v>
                </c:pt>
                <c:pt idx="1">
                  <c:v>10.01</c:v>
                </c:pt>
                <c:pt idx="2">
                  <c:v>7.1199999999999992</c:v>
                </c:pt>
                <c:pt idx="3">
                  <c:v>6.96</c:v>
                </c:pt>
                <c:pt idx="4">
                  <c:v>6.56</c:v>
                </c:pt>
                <c:pt idx="5">
                  <c:v>5.58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02-4F13-B5F8-EBFB667E3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26494592"/>
        <c:axId val="126496128"/>
      </c:barChart>
      <c:catAx>
        <c:axId val="12649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6496128"/>
        <c:crosses val="autoZero"/>
        <c:auto val="1"/>
        <c:lblAlgn val="ctr"/>
        <c:lblOffset val="100"/>
        <c:noMultiLvlLbl val="0"/>
      </c:catAx>
      <c:valAx>
        <c:axId val="126496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2649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1936936936936957E-2"/>
          <c:y val="3.305796922605158E-2"/>
          <c:w val="0.12723043910051784"/>
          <c:h val="0.124199570888053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entury Gothic" panose="020B050202020202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0.48341</cdr:x>
      <cdr:y>0.15277</cdr:y>
    </cdr:from>
    <cdr:to>
      <cdr:x>1</cdr:x>
      <cdr:y>0.2876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3951" y="695899"/>
          <a:ext cx="2622383" cy="614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400" dirty="0">
              <a:solidFill>
                <a:srgbClr val="2F5597"/>
              </a:solidFill>
              <a:latin typeface="Montserrat" panose="00000500000000000000" pitchFamily="2" charset="0"/>
            </a:rPr>
            <a:t>Government Expenditure</a:t>
          </a:r>
          <a:endParaRPr lang="en-GB" sz="1400" dirty="0">
            <a:solidFill>
              <a:srgbClr val="2F5597"/>
            </a:solidFill>
            <a:latin typeface="Montserrat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0.39859</cdr:x>
      <cdr:y>0.34169</cdr:y>
    </cdr:from>
    <cdr:to>
      <cdr:x>0.99238</cdr:x>
      <cdr:y>0.47652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023390" y="1556430"/>
          <a:ext cx="3014276" cy="614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dirty="0">
              <a:solidFill>
                <a:srgbClr val="123D4D"/>
              </a:solidFill>
              <a:latin typeface="Montserrat" panose="00000500000000000000" pitchFamily="2" charset="0"/>
            </a:rPr>
            <a:t>Government Revenue &amp; Grants</a:t>
          </a:r>
          <a:endParaRPr lang="en-GB" sz="1400" dirty="0">
            <a:solidFill>
              <a:srgbClr val="123D4D"/>
            </a:solidFill>
            <a:latin typeface="Montserrat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0.65063</cdr:x>
      <cdr:y>0.5</cdr:y>
    </cdr:from>
    <cdr:to>
      <cdr:x>1</cdr:x>
      <cdr:y>0.63482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302816" y="2277533"/>
          <a:ext cx="1773518" cy="614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400" dirty="0">
              <a:solidFill>
                <a:schemeClr val="accent2">
                  <a:lumMod val="75000"/>
                </a:schemeClr>
              </a:solidFill>
              <a:latin typeface="Montserrat" panose="00000500000000000000" pitchFamily="2" charset="0"/>
            </a:rPr>
            <a:t>Budget Deficit </a:t>
          </a:r>
          <a:endParaRPr lang="en-GB" sz="1400" dirty="0">
            <a:solidFill>
              <a:schemeClr val="accent2">
                <a:lumMod val="75000"/>
              </a:schemeClr>
            </a:solidFill>
            <a:latin typeface="Montserrat" panose="000005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E116A-14C9-4D24-96F5-7AA66A755F1F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95701-D4FA-41CC-9EAE-1288EECE4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42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Source:</a:t>
            </a:r>
          </a:p>
          <a:p>
            <a:r>
              <a:rPr lang="en-US" baseline="0" dirty="0"/>
              <a:t>Annual Report, 2006-2015, Central Bank of Sri Lanka, </a:t>
            </a:r>
            <a:r>
              <a:rPr lang="en-US" i="1" baseline="0" dirty="0"/>
              <a:t>available at: http://www.cbsl.gov.lk/htm/english/10_pub/p_1.html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Economic Outlook April 2016, International Monetary Fund, </a:t>
            </a:r>
            <a:r>
              <a:rPr lang="en-US" i="1" baseline="0" dirty="0"/>
              <a:t>available at: </a:t>
            </a:r>
            <a:r>
              <a:rPr lang="en-US" b="0" i="1" dirty="0"/>
              <a:t>https://www.imf.org/external/pubs/ft/weo/2016/01/weodata/index.aspx</a:t>
            </a:r>
            <a:r>
              <a:rPr lang="en-US" b="0" dirty="0"/>
              <a:t>, </a:t>
            </a:r>
            <a:r>
              <a:rPr lang="en-US" b="0" i="1" dirty="0"/>
              <a:t>http://www.imf.org/external/pubs/ft/weo/2016/01/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6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National Accounts Statistics 2015, Department of Census and Statistics of Sri Lanka, </a:t>
            </a:r>
            <a:r>
              <a:rPr lang="en-US" i="1" baseline="0" dirty="0"/>
              <a:t>available at: </a:t>
            </a:r>
            <a:r>
              <a:rPr lang="en-GB" i="1" dirty="0"/>
              <a:t>http://www.statistics.gov.lk/page.asp?page=National%20Accounts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18D9-010A-445D-9B56-E7AB7EFF3B8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3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Budget Speech 2016, Ministry of Finance, </a:t>
            </a:r>
            <a:r>
              <a:rPr lang="en-US" i="1" baseline="0" dirty="0"/>
              <a:t>available at: </a:t>
            </a:r>
            <a:r>
              <a:rPr lang="en-US" sz="1200" i="1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http://www.treasury.gov.lk/documents/10181/28027/Budget+Speech+2016/b2757019-9ba4-494c-9e5a-a5c2964ecdde?version=1.1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43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Economic Outlook Database, Oct 15, International Monetary Fund,</a:t>
            </a:r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i="1" baseline="0" dirty="0"/>
              <a:t>available at: </a:t>
            </a:r>
            <a:r>
              <a:rPr lang="en-GB" i="1" dirty="0"/>
              <a:t>https://www.imf.org/external/pubs/ft/weo/2015/02/weodata/index.aspx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00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11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Inflation and Prices, Department of Census and Statistics of Sri Lanka,</a:t>
            </a:r>
            <a:r>
              <a:rPr lang="en-US" baseline="0" dirty="0"/>
              <a:t> </a:t>
            </a:r>
            <a:r>
              <a:rPr lang="en-US" i="1" baseline="0" dirty="0"/>
              <a:t>available at: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http://www.statistics.gov.lk/page.asp?page=Inflation%20and%20Prices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International Financial Statistics, International Monetary Fund, </a:t>
            </a:r>
            <a:r>
              <a:rPr lang="en-US" i="1" baseline="0" dirty="0"/>
              <a:t>available at: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http://data.imf.org/?sk=5DABAFF2-C5AD-4D27-A175-1253419C02D1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64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International Financial Statistics, International Monetary Fund, </a:t>
            </a:r>
            <a:r>
              <a:rPr lang="en-US" i="1" baseline="0" dirty="0"/>
              <a:t>available at: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http://data.imf.org/?sk=5DABAFF2-C5AD-4D27-A175-1253419C02D1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6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95701-D4FA-41CC-9EAE-1288EECE429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61143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1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82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58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75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1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External Sector Statistics, Central Bank of Sri Lanka, </a:t>
            </a:r>
            <a:r>
              <a:rPr lang="en-US" i="1" baseline="0" dirty="0"/>
              <a:t>available at: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http://www.cbsl.gov.lk/htm/english/08_stat/s_3.html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3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Weekly Economic Indicators, Central Bank of Sri Lanka, </a:t>
            </a:r>
            <a:r>
              <a:rPr lang="en-US" i="1" baseline="0" dirty="0"/>
              <a:t>available at: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i="1" dirty="0"/>
              <a:t>http://www.cbsl.gov.lk/htm/english/_cei/ei/e_1.asp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72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Economic Outlook Database, Oct 15, International Monetary Fund,</a:t>
            </a:r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i="1" baseline="0" dirty="0"/>
              <a:t>available at: </a:t>
            </a:r>
            <a:r>
              <a:rPr lang="en-GB" i="1" dirty="0"/>
              <a:t>https://www.imf.org/external/pubs/ft/weo/2015/02/weodata/index.aspx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95701-D4FA-41CC-9EAE-1288EECE429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3291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Annual Report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Economic Outlook Database, Oct 15, International Monetary Fund,</a:t>
            </a:r>
            <a:r>
              <a:rPr lang="en-US" sz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i="1" baseline="0" dirty="0"/>
              <a:t>available at: </a:t>
            </a:r>
            <a:r>
              <a:rPr lang="en-GB" i="1" dirty="0"/>
              <a:t>https://www.imf.org/external/pubs/ft/weo/2015/02/weodata/index.aspx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1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dirty="0"/>
              <a:t>Central Bank of Sri Lanka, </a:t>
            </a:r>
            <a:r>
              <a:rPr lang="en-US" i="1" baseline="0" dirty="0"/>
              <a:t>available at: </a:t>
            </a:r>
            <a:r>
              <a:rPr lang="en-US" sz="1200" i="1" dirty="0"/>
              <a:t>http://www.cbsl.gov.lk/index.asp</a:t>
            </a:r>
          </a:p>
          <a:p>
            <a:r>
              <a:rPr lang="en-US" sz="1200" dirty="0"/>
              <a:t>Sri Lanka Ports Authority, </a:t>
            </a:r>
            <a:r>
              <a:rPr lang="en-US" i="1" baseline="0" dirty="0"/>
              <a:t>available at: http://www.slpa.lk/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Airport</a:t>
            </a:r>
            <a:r>
              <a:rPr lang="en-US" sz="1200" baseline="0" dirty="0"/>
              <a:t> </a:t>
            </a:r>
            <a:r>
              <a:rPr lang="en-US" sz="1200" dirty="0"/>
              <a:t>and Aviation Services (Pvt) Ltd, </a:t>
            </a:r>
            <a:r>
              <a:rPr lang="en-US" i="1" baseline="0" dirty="0"/>
              <a:t>available at: http://www.airport.lk/#page=page-1, http://www.airport.lk/aasl/contact_us/contact_details.php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44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Global Competitiveness Report 2015-2016, World Economic Forum, </a:t>
            </a:r>
            <a:r>
              <a:rPr lang="en-US" i="1" baseline="0" dirty="0"/>
              <a:t>available at: </a:t>
            </a:r>
            <a:r>
              <a:rPr lang="en-US" i="1" dirty="0"/>
              <a:t>http://www3.weforum.org/docs/gcr/2015-2016/Global_Competitiveness_Report_2015-2016.pdf</a:t>
            </a:r>
            <a:endParaRPr lang="en-GB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24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Road  Development Authority, </a:t>
            </a:r>
            <a:r>
              <a:rPr lang="en-US" i="1" baseline="0" dirty="0"/>
              <a:t>available at: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http://www.rda.gov.lk/</a:t>
            </a:r>
          </a:p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Economic and Social Statistics 2015, Central Bank of Sri Lanka, </a:t>
            </a:r>
            <a:r>
              <a:rPr lang="en-US" i="1" baseline="0" dirty="0"/>
              <a:t>available at: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http://www.cbsl.gov.lk/htm/english/10_pub/p_2.html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Bank Database 2014/12, </a:t>
            </a:r>
            <a:r>
              <a:rPr lang="en-US" i="1" baseline="0" dirty="0"/>
              <a:t>available at: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http://databank.worldbank.org/data/home.aspx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Household Income and Expenditure Survey 2012/13, Department of Census and Statistics of Sri Lanka, </a:t>
            </a:r>
            <a:r>
              <a:rPr lang="en-US" i="1" baseline="0" dirty="0"/>
              <a:t>available at: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http://www.statistics.gov.lk/HIES/HIES2012_13FinalReport.pdf,  http://www.statistics.gov.lk/page.asp?page=Income%20and%20Expenditure </a:t>
            </a:r>
          </a:p>
          <a:p>
            <a:r>
              <a:rPr lang="en-US" sz="12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UNDP Human Development Report 2012, </a:t>
            </a:r>
            <a:r>
              <a:rPr lang="en-US" i="1" baseline="0" dirty="0"/>
              <a:t>available at: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http://hdr.undp.org/en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Source:</a:t>
            </a:r>
          </a:p>
          <a:p>
            <a:r>
              <a:rPr lang="en-US" baseline="0" dirty="0"/>
              <a:t>Annual Report,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18D9-010A-445D-9B56-E7AB7EFF3B8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98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World Development Indicators, World Bank, </a:t>
            </a:r>
            <a:r>
              <a:rPr lang="en-US" i="1" baseline="0" dirty="0"/>
              <a:t>available at: http://data.worldbank.org/data-catalog/world-development-indicators, http://databank.worldbank.org/data/reports.aspx?source=world-development-indicators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Central Bank of Sri Lanka Annual Report, </a:t>
            </a:r>
            <a:r>
              <a:rPr lang="en-US" i="1" baseline="0" dirty="0"/>
              <a:t>available at: http://www.cbsl.gov.lk/htm/english/10_pub/p_1.html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01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GB" sz="1200" dirty="0"/>
              <a:t>Human Development Report 2015, United Nations Development Programme, </a:t>
            </a:r>
            <a:r>
              <a:rPr lang="en-US" i="1" baseline="0" dirty="0"/>
              <a:t>available at: </a:t>
            </a:r>
            <a:r>
              <a:rPr lang="en-GB" sz="1200" dirty="0"/>
              <a:t>http://report.hdr.undp.org/</a:t>
            </a:r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kern="0" dirty="0"/>
              <a:t>Human Development Report 2015, United Nations Development </a:t>
            </a:r>
            <a:r>
              <a:rPr lang="en-US" sz="1200" kern="0" dirty="0" err="1"/>
              <a:t>Programme</a:t>
            </a:r>
            <a:r>
              <a:rPr lang="en-US" sz="1200" kern="0" dirty="0"/>
              <a:t>, </a:t>
            </a:r>
            <a:r>
              <a:rPr lang="en-US" i="1" baseline="0" dirty="0"/>
              <a:t>available at: </a:t>
            </a:r>
            <a:r>
              <a:rPr lang="en-GB" sz="1200" i="1" dirty="0"/>
              <a:t>http://report.hdr.undp.org/</a:t>
            </a:r>
            <a:endParaRPr lang="en-US" sz="1200" i="1" kern="0" dirty="0"/>
          </a:p>
          <a:p>
            <a:r>
              <a:rPr lang="en-US" sz="1200" kern="0" dirty="0"/>
              <a:t>UNESCO Institute for Statistics, 2015 estimates, </a:t>
            </a:r>
            <a:r>
              <a:rPr lang="en-US" i="1" baseline="0" dirty="0"/>
              <a:t>available at: </a:t>
            </a:r>
            <a:r>
              <a:rPr lang="en-US" sz="1200" i="1" kern="0" dirty="0"/>
              <a:t>http://www.uis.unesco.org/Pages/default.aspx</a:t>
            </a:r>
          </a:p>
          <a:p>
            <a:r>
              <a:rPr lang="en-US" sz="1200" kern="0" dirty="0"/>
              <a:t>UNDP 2013, </a:t>
            </a:r>
            <a:r>
              <a:rPr lang="en-US" i="1" baseline="0" dirty="0"/>
              <a:t>available at: </a:t>
            </a:r>
            <a:r>
              <a:rPr lang="en-US" sz="1200" kern="0" dirty="0"/>
              <a:t>http://hdr.undp.org/en/2013-report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90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kern="0" dirty="0"/>
              <a:t>World Development Indicators, World Bank, </a:t>
            </a:r>
            <a:r>
              <a:rPr lang="en-US" i="1" baseline="0" dirty="0"/>
              <a:t>available at: http://data.worldbank.org/data-catalog/world-development-indicators</a:t>
            </a:r>
            <a:endParaRPr lang="en-US" sz="1200" kern="0" dirty="0"/>
          </a:p>
          <a:p>
            <a:r>
              <a:rPr lang="en-US" sz="1200" kern="0" dirty="0"/>
              <a:t>Trends in Maternal Mortality 1990 – 2015, UNICEF, </a:t>
            </a:r>
            <a:r>
              <a:rPr lang="en-US" i="1" baseline="0" dirty="0"/>
              <a:t>available at: </a:t>
            </a:r>
            <a:r>
              <a:rPr lang="en-US" sz="1200" i="1" kern="0" dirty="0"/>
              <a:t>http://www.unicef.org/eapro/MMR_executive_summary_final_mid-res.pdf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98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Annual </a:t>
            </a:r>
            <a:r>
              <a:rPr lang="en-US" sz="1200" dirty="0" err="1"/>
              <a:t>Labour</a:t>
            </a:r>
            <a:r>
              <a:rPr lang="en-US" sz="1200" dirty="0"/>
              <a:t> Force Survey 2014, Department of Census and Statistics of Sri Lanka, </a:t>
            </a:r>
            <a:r>
              <a:rPr lang="en-US" i="1" baseline="0" dirty="0"/>
              <a:t>available at: </a:t>
            </a:r>
            <a:r>
              <a:rPr lang="en-US" sz="1200" i="1" dirty="0"/>
              <a:t>http://www.statistics.gov.lk/samplesurvey/LFS_Annual%20Report_2014.pdf, http://www.statistics.gov.lk/page.asp?page=Labour%20Force</a:t>
            </a:r>
          </a:p>
          <a:p>
            <a:r>
              <a:rPr lang="en-US" sz="1200" dirty="0"/>
              <a:t>World Development Indicators, World Bank, </a:t>
            </a:r>
            <a:r>
              <a:rPr lang="en-US" i="1" baseline="0" dirty="0"/>
              <a:t>available at: http://data.worldbank.org/data-catalog/world-development-indicators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6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r>
              <a:rPr lang="en-US" sz="1200" dirty="0"/>
              <a:t>Census of Population and Housing (various years), Department of Census and Statistics of Sri Lanka,</a:t>
            </a:r>
            <a:r>
              <a:rPr lang="en-US" i="1" baseline="0" dirty="0"/>
              <a:t> available at: </a:t>
            </a:r>
            <a:r>
              <a:rPr lang="en-US" sz="1200" dirty="0"/>
              <a:t>http://www.statistics.gov.lk/page.asp?page=Population%20and%20Housing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9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0"/>
              </a:rPr>
              <a:t>MDG Country Report 2014, UN Sri Lanka,</a:t>
            </a:r>
            <a:r>
              <a:rPr lang="en-GB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i="1" baseline="0" dirty="0"/>
              <a:t>available at: </a:t>
            </a:r>
            <a:r>
              <a:rPr lang="en-GB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0"/>
              </a:rPr>
              <a:t>http://countryoffice.unfpa.org/srilanka/drive/MDG-Country-Report-2014.pdf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72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Sri Lanka Staff Report For The 2016 Article IV Consultation And Request For A Three-year Extended Arrangement Under The Extended Fund Facility, International Monetary Fund, </a:t>
            </a:r>
            <a:r>
              <a:rPr lang="en-US" i="1" baseline="0" dirty="0"/>
              <a:t>available at: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https://www.imf.org/external/pubs/cat/longres.aspx?sk=43960.0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5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</a:t>
            </a:r>
            <a:r>
              <a:rPr lang="en-GB" baseline="0" dirty="0"/>
              <a:t> the name, contact details of the Embassy/Consulate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1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1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Source:</a:t>
            </a:r>
          </a:p>
          <a:p>
            <a:r>
              <a:rPr lang="en-US" baseline="0" dirty="0"/>
              <a:t>Annual Report,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70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Source:</a:t>
            </a:r>
          </a:p>
          <a:p>
            <a:r>
              <a:rPr lang="en-US" baseline="0" dirty="0"/>
              <a:t>Annual Report, 2015, Central Bank of Sri Lanka, </a:t>
            </a:r>
            <a:r>
              <a:rPr lang="en-US" i="1" baseline="0" dirty="0"/>
              <a:t>available at: http://www.cbsl.gov.lk/pics_n_docs/10_pub/_docs/efr/annual_report/AR2015/English/content.htm</a:t>
            </a:r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95701-D4FA-41CC-9EAE-1288EECE42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7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6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943F-64BD-43AD-BCBE-F080F30AF40E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69CF-93AA-4D50-A157-A7328A7DE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943F-64BD-43AD-BCBE-F080F30AF4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969CF-93AA-4D50-A157-A7328A7DE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2DAF5-6AC4-4F69-B1CB-64F034FA48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7325-D8E6-494D-A2D8-5D34502653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15C94-FC9B-4375-9FD3-ABA53CAE8DEF}" type="datetimeFigureOut">
              <a:rPr lang="en-US" smtClean="0"/>
              <a:pPr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DFDA1-92BC-4FDF-95B4-727E690AEDE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rot="16200000">
            <a:off x="-1637295" y="1010603"/>
            <a:ext cx="2418346" cy="397143"/>
            <a:chOff x="2626896" y="2799342"/>
            <a:chExt cx="8742945" cy="1435773"/>
          </a:xfrm>
        </p:grpSpPr>
        <p:sp>
          <p:nvSpPr>
            <p:cNvPr id="8" name="Rectangle 7"/>
            <p:cNvSpPr/>
            <p:nvPr/>
          </p:nvSpPr>
          <p:spPr>
            <a:xfrm>
              <a:off x="2626896" y="2807368"/>
              <a:ext cx="1427747" cy="1427747"/>
            </a:xfrm>
            <a:prstGeom prst="rect">
              <a:avLst/>
            </a:prstGeom>
            <a:solidFill>
              <a:srgbClr val="4F4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79759" y="2807367"/>
              <a:ext cx="1427747" cy="1427747"/>
            </a:xfrm>
            <a:prstGeom prst="rect">
              <a:avLst/>
            </a:prstGeom>
            <a:solidFill>
              <a:srgbClr val="FF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4495" y="2799344"/>
              <a:ext cx="1427747" cy="1427747"/>
            </a:xfrm>
            <a:prstGeom prst="rect">
              <a:avLst/>
            </a:pr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37358" y="2799343"/>
              <a:ext cx="1427747" cy="1427747"/>
            </a:xfrm>
            <a:prstGeom prst="rect">
              <a:avLst/>
            </a:prstGeom>
            <a:solidFill>
              <a:srgbClr val="79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42094" y="2799342"/>
              <a:ext cx="1427747" cy="1427747"/>
            </a:xfrm>
            <a:prstGeom prst="rect">
              <a:avLst/>
            </a:prstGeom>
            <a:solidFill>
              <a:srgbClr val="F2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9164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orient="horz" pos="4032" userDrawn="1">
          <p15:clr>
            <a:srgbClr val="F26B43"/>
          </p15:clr>
        </p15:guide>
        <p15:guide id="4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943F-64BD-43AD-BCBE-F080F30AF4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969CF-93AA-4D50-A157-A7328A7DE3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 rot="16200000">
            <a:off x="-1637295" y="1010603"/>
            <a:ext cx="2418346" cy="397143"/>
            <a:chOff x="2626896" y="2799342"/>
            <a:chExt cx="8742945" cy="1435773"/>
          </a:xfrm>
        </p:grpSpPr>
        <p:sp>
          <p:nvSpPr>
            <p:cNvPr id="8" name="Rectangle 7"/>
            <p:cNvSpPr/>
            <p:nvPr/>
          </p:nvSpPr>
          <p:spPr>
            <a:xfrm>
              <a:off x="2626896" y="2807368"/>
              <a:ext cx="1427747" cy="1427747"/>
            </a:xfrm>
            <a:prstGeom prst="rect">
              <a:avLst/>
            </a:prstGeom>
            <a:solidFill>
              <a:srgbClr val="4F4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79759" y="2807367"/>
              <a:ext cx="1427747" cy="1427747"/>
            </a:xfrm>
            <a:prstGeom prst="rect">
              <a:avLst/>
            </a:prstGeom>
            <a:solidFill>
              <a:srgbClr val="FF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4495" y="2799344"/>
              <a:ext cx="1427747" cy="1427747"/>
            </a:xfrm>
            <a:prstGeom prst="rect">
              <a:avLst/>
            </a:pr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37358" y="2799343"/>
              <a:ext cx="1427747" cy="1427747"/>
            </a:xfrm>
            <a:prstGeom prst="rect">
              <a:avLst/>
            </a:prstGeom>
            <a:solidFill>
              <a:srgbClr val="79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42094" y="2799342"/>
              <a:ext cx="1427747" cy="1427747"/>
            </a:xfrm>
            <a:prstGeom prst="rect">
              <a:avLst/>
            </a:prstGeom>
            <a:solidFill>
              <a:srgbClr val="F2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3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18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chart" Target="../charts/chart19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chart" Target="../charts/char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chart" Target="../charts/chart31.xml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Relationship Id="rId9" Type="http://schemas.openxmlformats.org/officeDocument/2006/relationships/chart" Target="../charts/char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5" t="47355" r="7451" b="-251"/>
          <a:stretch/>
        </p:blipFill>
        <p:spPr>
          <a:xfrm>
            <a:off x="0" y="-19050"/>
            <a:ext cx="12250060" cy="6890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5981" y="4136363"/>
            <a:ext cx="11338097" cy="873788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200" b="1" dirty="0">
                <a:solidFill>
                  <a:schemeClr val="tx1"/>
                </a:solidFill>
                <a:latin typeface="Montserrat" panose="00000500000000000000" pitchFamily="2" charset="0"/>
              </a:rPr>
              <a:t>AN EMERGING ECONOMY IN SOUTH ASIA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28917" y="1847850"/>
            <a:ext cx="7592224" cy="1978479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9600" b="1" dirty="0">
                <a:solidFill>
                  <a:schemeClr val="tx1"/>
                </a:solidFill>
                <a:latin typeface="Montserrat" panose="00000500000000000000" pitchFamily="2" charset="0"/>
              </a:rPr>
              <a:t>SRI LANKA</a:t>
            </a:r>
          </a:p>
        </p:txBody>
      </p:sp>
    </p:spTree>
    <p:extLst>
      <p:ext uri="{BB962C8B-B14F-4D97-AF65-F5344CB8AC3E}">
        <p14:creationId xmlns:p14="http://schemas.microsoft.com/office/powerpoint/2010/main" val="38934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0870" y="2028617"/>
            <a:ext cx="12209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800" b="1" dirty="0">
                <a:solidFill>
                  <a:prstClr val="white"/>
                </a:solidFill>
                <a:latin typeface="Montserrat" panose="00000500000000000000" pitchFamily="2" charset="0"/>
              </a:rPr>
              <a:t>MACROECONOMIC PERFORMANCE</a:t>
            </a:r>
          </a:p>
        </p:txBody>
      </p:sp>
    </p:spTree>
    <p:extLst>
      <p:ext uri="{BB962C8B-B14F-4D97-AF65-F5344CB8AC3E}">
        <p14:creationId xmlns:p14="http://schemas.microsoft.com/office/powerpoint/2010/main" val="38658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1252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A SERVICE CENTRED ECONOMY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0229" y="1844840"/>
            <a:ext cx="1664372" cy="1667373"/>
            <a:chOff x="850229" y="1844840"/>
            <a:chExt cx="1664372" cy="1667373"/>
          </a:xfrm>
        </p:grpSpPr>
        <p:sp>
          <p:nvSpPr>
            <p:cNvPr id="6" name="Oval 5"/>
            <p:cNvSpPr/>
            <p:nvPr/>
          </p:nvSpPr>
          <p:spPr>
            <a:xfrm>
              <a:off x="850231" y="1844840"/>
              <a:ext cx="1664369" cy="166737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B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50229" y="1855065"/>
              <a:ext cx="549255" cy="549255"/>
            </a:xfrm>
            <a:prstGeom prst="ellipse">
              <a:avLst/>
            </a:prstGeom>
            <a:solidFill>
              <a:srgbClr val="FFB700"/>
            </a:solidFill>
            <a:ln>
              <a:solidFill>
                <a:srgbClr val="FFB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5013" y="1989849"/>
              <a:ext cx="279685" cy="2796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0229" y="2460886"/>
              <a:ext cx="1664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Montserrat" panose="00000500000000000000" pitchFamily="2" charset="0"/>
                </a:rPr>
                <a:t>AGRICULTURE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229" y="2614774"/>
              <a:ext cx="1664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Montserrat" panose="00000500000000000000" pitchFamily="2" charset="0"/>
                </a:rPr>
                <a:t>9%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84127" y="3338971"/>
            <a:ext cx="2636120" cy="2636120"/>
            <a:chOff x="3646077" y="3232665"/>
            <a:chExt cx="2636120" cy="2636120"/>
          </a:xfrm>
        </p:grpSpPr>
        <p:sp>
          <p:nvSpPr>
            <p:cNvPr id="14" name="Oval 13"/>
            <p:cNvSpPr/>
            <p:nvPr/>
          </p:nvSpPr>
          <p:spPr>
            <a:xfrm>
              <a:off x="3646077" y="3232665"/>
              <a:ext cx="2636120" cy="2636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2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646078" y="3232666"/>
              <a:ext cx="811622" cy="811622"/>
            </a:xfrm>
            <a:prstGeom prst="ellipse">
              <a:avLst/>
            </a:prstGeom>
            <a:solidFill>
              <a:srgbClr val="F2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7004" y="3333592"/>
              <a:ext cx="609771" cy="60977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46077" y="4116932"/>
              <a:ext cx="2636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INDUSTRIES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59951" y="4390644"/>
              <a:ext cx="26222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Montserrat" panose="00000500000000000000" pitchFamily="2" charset="0"/>
                </a:rPr>
                <a:t>31%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72301" y="1737850"/>
            <a:ext cx="4392385" cy="4392383"/>
            <a:chOff x="6972301" y="1367736"/>
            <a:chExt cx="4762500" cy="4762498"/>
          </a:xfrm>
        </p:grpSpPr>
        <p:sp>
          <p:nvSpPr>
            <p:cNvPr id="19" name="Oval 18"/>
            <p:cNvSpPr/>
            <p:nvPr/>
          </p:nvSpPr>
          <p:spPr>
            <a:xfrm>
              <a:off x="6972303" y="1367736"/>
              <a:ext cx="4762498" cy="476249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972301" y="1536818"/>
              <a:ext cx="4762500" cy="3471521"/>
              <a:chOff x="6972301" y="1536818"/>
              <a:chExt cx="4762500" cy="3471521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124702" y="1536818"/>
                <a:ext cx="1190623" cy="119062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264286" y="1611390"/>
                <a:ext cx="911453" cy="911453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972302" y="2789232"/>
                <a:ext cx="4762499" cy="1101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dirty="0">
                    <a:solidFill>
                      <a:srgbClr val="C00000"/>
                    </a:solidFill>
                    <a:latin typeface="Montserrat" panose="00000500000000000000" pitchFamily="2" charset="0"/>
                  </a:rPr>
                  <a:t>SERVICES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72301" y="3439898"/>
                <a:ext cx="4762500" cy="1568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800" dirty="0">
                    <a:solidFill>
                      <a:srgbClr val="C00000"/>
                    </a:solidFill>
                    <a:latin typeface="Montserrat" panose="00000500000000000000" pitchFamily="2" charset="0"/>
                  </a:rPr>
                  <a:t>60%</a:t>
                </a:r>
              </a:p>
            </p:txBody>
          </p:sp>
        </p:grpSp>
      </p:grpSp>
      <p:cxnSp>
        <p:nvCxnSpPr>
          <p:cNvPr id="28" name="Straight Connector 27"/>
          <p:cNvCxnSpPr/>
          <p:nvPr/>
        </p:nvCxnSpPr>
        <p:spPr>
          <a:xfrm>
            <a:off x="2590674" y="2998215"/>
            <a:ext cx="668602" cy="430785"/>
          </a:xfrm>
          <a:prstGeom prst="line">
            <a:avLst/>
          </a:prstGeom>
          <a:ln w="12700">
            <a:solidFill>
              <a:srgbClr val="796F6F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675575" y="2744581"/>
            <a:ext cx="1296726" cy="884267"/>
          </a:xfrm>
          <a:prstGeom prst="line">
            <a:avLst/>
          </a:prstGeom>
          <a:ln w="12700">
            <a:solidFill>
              <a:srgbClr val="796F6F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14400" y="6620694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71298" y="1240611"/>
            <a:ext cx="1789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baseline="0">
                <a:solidFill>
                  <a:srgbClr val="36363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latin typeface="Montserrat" panose="00000500000000000000" pitchFamily="2" charset="0"/>
              </a:rPr>
              <a:t>2015 (% of GDP)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65403" y="840436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baseline="0">
                <a:solidFill>
                  <a:srgbClr val="36363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dirty="0">
                <a:latin typeface="Montserrat" panose="00000500000000000000" pitchFamily="2" charset="0"/>
              </a:rPr>
              <a:t>Structure of the Economy</a:t>
            </a:r>
          </a:p>
        </p:txBody>
      </p:sp>
    </p:spTree>
    <p:extLst>
      <p:ext uri="{BB962C8B-B14F-4D97-AF65-F5344CB8AC3E}">
        <p14:creationId xmlns:p14="http://schemas.microsoft.com/office/powerpoint/2010/main" val="37388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50" y="6419850"/>
            <a:ext cx="1127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P- Provisional</a:t>
            </a:r>
          </a:p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61252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A RESILIENT ECONOMY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57201" y="1258448"/>
          <a:ext cx="11277600" cy="494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895190" y="840436"/>
            <a:ext cx="2401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baseline="0">
                <a:solidFill>
                  <a:srgbClr val="36363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dirty="0">
                <a:latin typeface="Montserrat" panose="00000500000000000000" pitchFamily="2" charset="0"/>
              </a:rPr>
              <a:t>Real GDP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Growth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4563" y="1192993"/>
            <a:ext cx="1362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baseline="0">
                <a:solidFill>
                  <a:srgbClr val="363639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latin typeface="Montserrat" panose="00000500000000000000" pitchFamily="2" charset="0"/>
              </a:rPr>
              <a:t>(% Change)</a:t>
            </a:r>
            <a:endParaRPr 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61253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RAPID GROWTH IN PER CAPITA INCOME</a:t>
            </a:r>
          </a:p>
        </p:txBody>
      </p:sp>
      <p:sp>
        <p:nvSpPr>
          <p:cNvPr id="614" name="TextBox 613"/>
          <p:cNvSpPr txBox="1"/>
          <p:nvPr/>
        </p:nvSpPr>
        <p:spPr>
          <a:xfrm>
            <a:off x="985595" y="606223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0</a:t>
            </a:r>
          </a:p>
        </p:txBody>
      </p:sp>
      <p:sp>
        <p:nvSpPr>
          <p:cNvPr id="615" name="TextBox 614"/>
          <p:cNvSpPr txBox="1"/>
          <p:nvPr/>
        </p:nvSpPr>
        <p:spPr>
          <a:xfrm>
            <a:off x="875734" y="553896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500</a:t>
            </a:r>
          </a:p>
        </p:txBody>
      </p:sp>
      <p:sp>
        <p:nvSpPr>
          <p:cNvPr id="616" name="TextBox 615"/>
          <p:cNvSpPr txBox="1"/>
          <p:nvPr/>
        </p:nvSpPr>
        <p:spPr>
          <a:xfrm>
            <a:off x="833183" y="501570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1,000</a:t>
            </a:r>
          </a:p>
        </p:txBody>
      </p:sp>
      <p:sp>
        <p:nvSpPr>
          <p:cNvPr id="620" name="TextBox 619"/>
          <p:cNvSpPr txBox="1"/>
          <p:nvPr/>
        </p:nvSpPr>
        <p:spPr>
          <a:xfrm>
            <a:off x="833183" y="449243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1,500</a:t>
            </a:r>
          </a:p>
        </p:txBody>
      </p:sp>
      <p:sp>
        <p:nvSpPr>
          <p:cNvPr id="621" name="TextBox 620"/>
          <p:cNvSpPr txBox="1"/>
          <p:nvPr/>
        </p:nvSpPr>
        <p:spPr>
          <a:xfrm>
            <a:off x="815388" y="396917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2,000</a:t>
            </a:r>
          </a:p>
        </p:txBody>
      </p:sp>
      <p:sp>
        <p:nvSpPr>
          <p:cNvPr id="622" name="TextBox 621"/>
          <p:cNvSpPr txBox="1"/>
          <p:nvPr/>
        </p:nvSpPr>
        <p:spPr>
          <a:xfrm>
            <a:off x="824672" y="344591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2,500</a:t>
            </a:r>
          </a:p>
        </p:txBody>
      </p:sp>
      <p:sp>
        <p:nvSpPr>
          <p:cNvPr id="623" name="TextBox 622"/>
          <p:cNvSpPr txBox="1"/>
          <p:nvPr/>
        </p:nvSpPr>
        <p:spPr>
          <a:xfrm>
            <a:off x="820030" y="292264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3,000</a:t>
            </a:r>
          </a:p>
        </p:txBody>
      </p:sp>
      <p:sp>
        <p:nvSpPr>
          <p:cNvPr id="624" name="TextBox 623"/>
          <p:cNvSpPr txBox="1"/>
          <p:nvPr/>
        </p:nvSpPr>
        <p:spPr>
          <a:xfrm>
            <a:off x="829314" y="239938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3,500</a:t>
            </a:r>
          </a:p>
        </p:txBody>
      </p:sp>
      <p:sp>
        <p:nvSpPr>
          <p:cNvPr id="625" name="TextBox 624"/>
          <p:cNvSpPr txBox="1"/>
          <p:nvPr/>
        </p:nvSpPr>
        <p:spPr>
          <a:xfrm>
            <a:off x="814615" y="1876123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4,000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56930" y="4069656"/>
            <a:ext cx="685396" cy="2180922"/>
            <a:chOff x="1556930" y="4265603"/>
            <a:chExt cx="685396" cy="2180922"/>
          </a:xfrm>
        </p:grpSpPr>
        <p:grpSp>
          <p:nvGrpSpPr>
            <p:cNvPr id="602" name="Group 601"/>
            <p:cNvGrpSpPr/>
            <p:nvPr/>
          </p:nvGrpSpPr>
          <p:grpSpPr>
            <a:xfrm>
              <a:off x="1556930" y="4932349"/>
              <a:ext cx="623876" cy="1514176"/>
              <a:chOff x="899949" y="4501820"/>
              <a:chExt cx="641208" cy="1556241"/>
            </a:xfrm>
          </p:grpSpPr>
          <p:sp>
            <p:nvSpPr>
              <p:cNvPr id="600" name="Oval 599"/>
              <p:cNvSpPr>
                <a:spLocks noChangeArrowheads="1"/>
              </p:cNvSpPr>
              <p:nvPr/>
            </p:nvSpPr>
            <p:spPr bwMode="auto">
              <a:xfrm>
                <a:off x="916464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601" name="Freeform 600"/>
              <p:cNvSpPr>
                <a:spLocks/>
              </p:cNvSpPr>
              <p:nvPr/>
            </p:nvSpPr>
            <p:spPr bwMode="auto">
              <a:xfrm>
                <a:off x="916464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98" name="Oval 597"/>
              <p:cNvSpPr>
                <a:spLocks noChangeArrowheads="1"/>
              </p:cNvSpPr>
              <p:nvPr/>
            </p:nvSpPr>
            <p:spPr bwMode="auto">
              <a:xfrm>
                <a:off x="916464" y="538742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99" name="Freeform 598"/>
              <p:cNvSpPr>
                <a:spLocks/>
              </p:cNvSpPr>
              <p:nvPr/>
            </p:nvSpPr>
            <p:spPr bwMode="auto">
              <a:xfrm>
                <a:off x="916464" y="551791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96" name="Oval 595"/>
              <p:cNvSpPr>
                <a:spLocks noChangeArrowheads="1"/>
              </p:cNvSpPr>
              <p:nvPr/>
            </p:nvSpPr>
            <p:spPr bwMode="auto">
              <a:xfrm>
                <a:off x="899949" y="509222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97" name="Freeform 596"/>
              <p:cNvSpPr>
                <a:spLocks/>
              </p:cNvSpPr>
              <p:nvPr/>
            </p:nvSpPr>
            <p:spPr bwMode="auto">
              <a:xfrm>
                <a:off x="899949" y="522271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94" name="Oval 593"/>
              <p:cNvSpPr>
                <a:spLocks noChangeArrowheads="1"/>
              </p:cNvSpPr>
              <p:nvPr/>
            </p:nvSpPr>
            <p:spPr bwMode="auto">
              <a:xfrm>
                <a:off x="916464" y="479702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95" name="Freeform 594"/>
              <p:cNvSpPr>
                <a:spLocks/>
              </p:cNvSpPr>
              <p:nvPr/>
            </p:nvSpPr>
            <p:spPr bwMode="auto">
              <a:xfrm>
                <a:off x="916464" y="492750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92" name="Oval 591"/>
              <p:cNvSpPr>
                <a:spLocks noChangeArrowheads="1"/>
              </p:cNvSpPr>
              <p:nvPr/>
            </p:nvSpPr>
            <p:spPr bwMode="auto">
              <a:xfrm>
                <a:off x="916464" y="4501820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93" name="Freeform 592"/>
              <p:cNvSpPr>
                <a:spLocks/>
              </p:cNvSpPr>
              <p:nvPr/>
            </p:nvSpPr>
            <p:spPr bwMode="auto">
              <a:xfrm>
                <a:off x="916464" y="4632304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1575745" y="4265603"/>
              <a:ext cx="666581" cy="652528"/>
              <a:chOff x="1602231" y="2914903"/>
              <a:chExt cx="690562" cy="676003"/>
            </a:xfrm>
          </p:grpSpPr>
          <p:sp>
            <p:nvSpPr>
              <p:cNvPr id="626" name="Teardrop 625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Flowchart: Connector 626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28" name="TextBox 627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1,423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583457" y="3837215"/>
            <a:ext cx="666581" cy="2383951"/>
            <a:chOff x="2583457" y="4033162"/>
            <a:chExt cx="666581" cy="2383951"/>
          </a:xfrm>
        </p:grpSpPr>
        <p:grpSp>
          <p:nvGrpSpPr>
            <p:cNvPr id="603" name="Group 602"/>
            <p:cNvGrpSpPr/>
            <p:nvPr/>
          </p:nvGrpSpPr>
          <p:grpSpPr>
            <a:xfrm>
              <a:off x="2588310" y="4697676"/>
              <a:ext cx="607808" cy="1719437"/>
              <a:chOff x="2096226" y="4290857"/>
              <a:chExt cx="624693" cy="1767204"/>
            </a:xfrm>
          </p:grpSpPr>
          <p:sp>
            <p:nvSpPr>
              <p:cNvPr id="551" name="Oval 550"/>
              <p:cNvSpPr>
                <a:spLocks noChangeArrowheads="1"/>
              </p:cNvSpPr>
              <p:nvPr/>
            </p:nvSpPr>
            <p:spPr bwMode="auto">
              <a:xfrm>
                <a:off x="2096226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2096226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solidFill>
                  <a:srgbClr val="FFB700"/>
                </a:solidFill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49" name="Oval 548"/>
              <p:cNvSpPr>
                <a:spLocks noChangeArrowheads="1"/>
              </p:cNvSpPr>
              <p:nvPr/>
            </p:nvSpPr>
            <p:spPr bwMode="auto">
              <a:xfrm>
                <a:off x="2096226" y="540427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2096226" y="553476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47" name="Oval 546"/>
              <p:cNvSpPr>
                <a:spLocks noChangeArrowheads="1"/>
              </p:cNvSpPr>
              <p:nvPr/>
            </p:nvSpPr>
            <p:spPr bwMode="auto">
              <a:xfrm>
                <a:off x="2096226" y="512592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2096226" y="525640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45" name="Oval 544"/>
              <p:cNvSpPr>
                <a:spLocks noChangeArrowheads="1"/>
              </p:cNvSpPr>
              <p:nvPr/>
            </p:nvSpPr>
            <p:spPr bwMode="auto">
              <a:xfrm>
                <a:off x="2096226" y="484756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46" name="Freeform 545"/>
              <p:cNvSpPr>
                <a:spLocks/>
              </p:cNvSpPr>
              <p:nvPr/>
            </p:nvSpPr>
            <p:spPr bwMode="auto">
              <a:xfrm>
                <a:off x="2096226" y="497805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43" name="Oval 542"/>
              <p:cNvSpPr>
                <a:spLocks noChangeArrowheads="1"/>
              </p:cNvSpPr>
              <p:nvPr/>
            </p:nvSpPr>
            <p:spPr bwMode="auto">
              <a:xfrm>
                <a:off x="2096226" y="456921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44" name="Freeform 543"/>
              <p:cNvSpPr>
                <a:spLocks/>
              </p:cNvSpPr>
              <p:nvPr/>
            </p:nvSpPr>
            <p:spPr bwMode="auto">
              <a:xfrm>
                <a:off x="2096226" y="469969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41" name="Oval 540"/>
              <p:cNvSpPr>
                <a:spLocks noChangeArrowheads="1"/>
              </p:cNvSpPr>
              <p:nvPr/>
            </p:nvSpPr>
            <p:spPr bwMode="auto">
              <a:xfrm>
                <a:off x="2096226" y="429085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42" name="Freeform 541"/>
              <p:cNvSpPr>
                <a:spLocks/>
              </p:cNvSpPr>
              <p:nvPr/>
            </p:nvSpPr>
            <p:spPr bwMode="auto">
              <a:xfrm>
                <a:off x="2096226" y="442134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30" name="Group 629"/>
            <p:cNvGrpSpPr/>
            <p:nvPr/>
          </p:nvGrpSpPr>
          <p:grpSpPr>
            <a:xfrm>
              <a:off x="2583457" y="4033162"/>
              <a:ext cx="666581" cy="652528"/>
              <a:chOff x="1602231" y="2914903"/>
              <a:chExt cx="690562" cy="676003"/>
            </a:xfrm>
          </p:grpSpPr>
          <p:sp>
            <p:nvSpPr>
              <p:cNvPr id="631" name="Teardrop 630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Flowchart: Connector 631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33" name="TextBox 632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1,614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594202" y="3413903"/>
            <a:ext cx="666581" cy="2807264"/>
            <a:chOff x="3594202" y="3609850"/>
            <a:chExt cx="666581" cy="2807264"/>
          </a:xfrm>
        </p:grpSpPr>
        <p:grpSp>
          <p:nvGrpSpPr>
            <p:cNvPr id="604" name="Group 603"/>
            <p:cNvGrpSpPr/>
            <p:nvPr/>
          </p:nvGrpSpPr>
          <p:grpSpPr>
            <a:xfrm>
              <a:off x="3603621" y="4270975"/>
              <a:ext cx="607808" cy="2146139"/>
              <a:chOff x="3195797" y="3852301"/>
              <a:chExt cx="624693" cy="2205760"/>
            </a:xfrm>
          </p:grpSpPr>
          <p:sp>
            <p:nvSpPr>
              <p:cNvPr id="502" name="Oval 501"/>
              <p:cNvSpPr>
                <a:spLocks noChangeArrowheads="1"/>
              </p:cNvSpPr>
              <p:nvPr/>
            </p:nvSpPr>
            <p:spPr bwMode="auto">
              <a:xfrm>
                <a:off x="3195797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03" name="Freeform 502"/>
              <p:cNvSpPr>
                <a:spLocks/>
              </p:cNvSpPr>
              <p:nvPr/>
            </p:nvSpPr>
            <p:spPr bwMode="auto">
              <a:xfrm>
                <a:off x="3195797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00" name="Oval 499"/>
              <p:cNvSpPr>
                <a:spLocks noChangeArrowheads="1"/>
              </p:cNvSpPr>
              <p:nvPr/>
            </p:nvSpPr>
            <p:spPr bwMode="auto">
              <a:xfrm>
                <a:off x="3195797" y="542115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01" name="Freeform 500"/>
              <p:cNvSpPr>
                <a:spLocks/>
              </p:cNvSpPr>
              <p:nvPr/>
            </p:nvSpPr>
            <p:spPr bwMode="auto">
              <a:xfrm>
                <a:off x="3195797" y="555164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98" name="Oval 497"/>
              <p:cNvSpPr>
                <a:spLocks noChangeArrowheads="1"/>
              </p:cNvSpPr>
              <p:nvPr/>
            </p:nvSpPr>
            <p:spPr bwMode="auto">
              <a:xfrm>
                <a:off x="3195797" y="515968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99" name="Freeform 498"/>
              <p:cNvSpPr>
                <a:spLocks/>
              </p:cNvSpPr>
              <p:nvPr/>
            </p:nvSpPr>
            <p:spPr bwMode="auto">
              <a:xfrm>
                <a:off x="3195797" y="529016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96" name="Oval 495"/>
              <p:cNvSpPr>
                <a:spLocks noChangeArrowheads="1"/>
              </p:cNvSpPr>
              <p:nvPr/>
            </p:nvSpPr>
            <p:spPr bwMode="auto">
              <a:xfrm>
                <a:off x="3195797" y="48982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97" name="Freeform 496"/>
              <p:cNvSpPr>
                <a:spLocks/>
              </p:cNvSpPr>
              <p:nvPr/>
            </p:nvSpPr>
            <p:spPr bwMode="auto">
              <a:xfrm>
                <a:off x="3195797" y="50286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94" name="Oval 493"/>
              <p:cNvSpPr>
                <a:spLocks noChangeArrowheads="1"/>
              </p:cNvSpPr>
              <p:nvPr/>
            </p:nvSpPr>
            <p:spPr bwMode="auto">
              <a:xfrm>
                <a:off x="3195797" y="463672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95" name="Freeform 494"/>
              <p:cNvSpPr>
                <a:spLocks/>
              </p:cNvSpPr>
              <p:nvPr/>
            </p:nvSpPr>
            <p:spPr bwMode="auto">
              <a:xfrm>
                <a:off x="3195797" y="476721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92" name="Oval 491"/>
              <p:cNvSpPr>
                <a:spLocks noChangeArrowheads="1"/>
              </p:cNvSpPr>
              <p:nvPr/>
            </p:nvSpPr>
            <p:spPr bwMode="auto">
              <a:xfrm>
                <a:off x="3195797" y="437525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93" name="Freeform 492"/>
              <p:cNvSpPr>
                <a:spLocks/>
              </p:cNvSpPr>
              <p:nvPr/>
            </p:nvSpPr>
            <p:spPr bwMode="auto">
              <a:xfrm>
                <a:off x="3195797" y="450573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90" name="Oval 489"/>
              <p:cNvSpPr>
                <a:spLocks noChangeArrowheads="1"/>
              </p:cNvSpPr>
              <p:nvPr/>
            </p:nvSpPr>
            <p:spPr bwMode="auto">
              <a:xfrm>
                <a:off x="3195797" y="411377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91" name="Freeform 490"/>
              <p:cNvSpPr>
                <a:spLocks/>
              </p:cNvSpPr>
              <p:nvPr/>
            </p:nvSpPr>
            <p:spPr bwMode="auto">
              <a:xfrm>
                <a:off x="3195797" y="424426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88" name="Oval 487"/>
              <p:cNvSpPr>
                <a:spLocks noChangeArrowheads="1"/>
              </p:cNvSpPr>
              <p:nvPr/>
            </p:nvSpPr>
            <p:spPr bwMode="auto">
              <a:xfrm>
                <a:off x="3195797" y="385230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89" name="Freeform 488"/>
              <p:cNvSpPr>
                <a:spLocks/>
              </p:cNvSpPr>
              <p:nvPr/>
            </p:nvSpPr>
            <p:spPr bwMode="auto">
              <a:xfrm>
                <a:off x="3195797" y="398278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34" name="Group 633"/>
            <p:cNvGrpSpPr/>
            <p:nvPr/>
          </p:nvGrpSpPr>
          <p:grpSpPr>
            <a:xfrm>
              <a:off x="3594202" y="3609850"/>
              <a:ext cx="666581" cy="652528"/>
              <a:chOff x="1602231" y="2914903"/>
              <a:chExt cx="690562" cy="676003"/>
            </a:xfrm>
          </p:grpSpPr>
          <p:sp>
            <p:nvSpPr>
              <p:cNvPr id="635" name="Teardrop 634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Flowchart: Connector 635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37" name="TextBox 636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2,011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4604495" y="3341541"/>
            <a:ext cx="666581" cy="2879626"/>
            <a:chOff x="4604495" y="3537488"/>
            <a:chExt cx="666581" cy="2879626"/>
          </a:xfrm>
        </p:grpSpPr>
        <p:grpSp>
          <p:nvGrpSpPr>
            <p:cNvPr id="605" name="Group 604"/>
            <p:cNvGrpSpPr/>
            <p:nvPr/>
          </p:nvGrpSpPr>
          <p:grpSpPr>
            <a:xfrm>
              <a:off x="4618933" y="4235185"/>
              <a:ext cx="607808" cy="2181929"/>
              <a:chOff x="4338797" y="3815518"/>
              <a:chExt cx="624693" cy="2242543"/>
            </a:xfrm>
          </p:grpSpPr>
          <p:sp>
            <p:nvSpPr>
              <p:cNvPr id="453" name="Oval 452"/>
              <p:cNvSpPr>
                <a:spLocks noChangeArrowheads="1"/>
              </p:cNvSpPr>
              <p:nvPr/>
            </p:nvSpPr>
            <p:spPr bwMode="auto">
              <a:xfrm>
                <a:off x="4338797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4338797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51" name="Oval 450"/>
              <p:cNvSpPr>
                <a:spLocks noChangeArrowheads="1"/>
              </p:cNvSpPr>
              <p:nvPr/>
            </p:nvSpPr>
            <p:spPr bwMode="auto">
              <a:xfrm>
                <a:off x="4338797" y="541589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52" name="Freeform 451"/>
              <p:cNvSpPr>
                <a:spLocks/>
              </p:cNvSpPr>
              <p:nvPr/>
            </p:nvSpPr>
            <p:spPr bwMode="auto">
              <a:xfrm>
                <a:off x="4338797" y="554638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9" name="Oval 448"/>
              <p:cNvSpPr>
                <a:spLocks noChangeArrowheads="1"/>
              </p:cNvSpPr>
              <p:nvPr/>
            </p:nvSpPr>
            <p:spPr bwMode="auto">
              <a:xfrm>
                <a:off x="4338797" y="514916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50" name="Freeform 449"/>
              <p:cNvSpPr>
                <a:spLocks/>
              </p:cNvSpPr>
              <p:nvPr/>
            </p:nvSpPr>
            <p:spPr bwMode="auto">
              <a:xfrm>
                <a:off x="4338797" y="527965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7" name="Oval 446"/>
              <p:cNvSpPr>
                <a:spLocks noChangeArrowheads="1"/>
              </p:cNvSpPr>
              <p:nvPr/>
            </p:nvSpPr>
            <p:spPr bwMode="auto">
              <a:xfrm>
                <a:off x="4338797" y="488243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48" name="Freeform 447"/>
              <p:cNvSpPr>
                <a:spLocks/>
              </p:cNvSpPr>
              <p:nvPr/>
            </p:nvSpPr>
            <p:spPr bwMode="auto">
              <a:xfrm>
                <a:off x="4338797" y="501292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5" name="Oval 444"/>
              <p:cNvSpPr>
                <a:spLocks noChangeArrowheads="1"/>
              </p:cNvSpPr>
              <p:nvPr/>
            </p:nvSpPr>
            <p:spPr bwMode="auto">
              <a:xfrm>
                <a:off x="4338797" y="461570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46" name="Freeform 445"/>
              <p:cNvSpPr>
                <a:spLocks/>
              </p:cNvSpPr>
              <p:nvPr/>
            </p:nvSpPr>
            <p:spPr bwMode="auto">
              <a:xfrm>
                <a:off x="4338797" y="474619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3" name="Oval 442"/>
              <p:cNvSpPr>
                <a:spLocks noChangeArrowheads="1"/>
              </p:cNvSpPr>
              <p:nvPr/>
            </p:nvSpPr>
            <p:spPr bwMode="auto">
              <a:xfrm>
                <a:off x="4338797" y="434897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44" name="Freeform 443"/>
              <p:cNvSpPr>
                <a:spLocks/>
              </p:cNvSpPr>
              <p:nvPr/>
            </p:nvSpPr>
            <p:spPr bwMode="auto">
              <a:xfrm>
                <a:off x="4338797" y="447946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41" name="Oval 440"/>
              <p:cNvSpPr>
                <a:spLocks noChangeArrowheads="1"/>
              </p:cNvSpPr>
              <p:nvPr/>
            </p:nvSpPr>
            <p:spPr bwMode="auto">
              <a:xfrm>
                <a:off x="4338797" y="408224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42" name="Freeform 441"/>
              <p:cNvSpPr>
                <a:spLocks/>
              </p:cNvSpPr>
              <p:nvPr/>
            </p:nvSpPr>
            <p:spPr bwMode="auto">
              <a:xfrm>
                <a:off x="4338797" y="421273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39" name="Oval 438"/>
              <p:cNvSpPr>
                <a:spLocks noChangeArrowheads="1"/>
              </p:cNvSpPr>
              <p:nvPr/>
            </p:nvSpPr>
            <p:spPr bwMode="auto">
              <a:xfrm>
                <a:off x="4338797" y="381551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40" name="Freeform 439"/>
              <p:cNvSpPr>
                <a:spLocks/>
              </p:cNvSpPr>
              <p:nvPr/>
            </p:nvSpPr>
            <p:spPr bwMode="auto">
              <a:xfrm>
                <a:off x="4338797" y="394600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38" name="Group 637"/>
            <p:cNvGrpSpPr/>
            <p:nvPr/>
          </p:nvGrpSpPr>
          <p:grpSpPr>
            <a:xfrm>
              <a:off x="4604495" y="3537488"/>
              <a:ext cx="666581" cy="652528"/>
              <a:chOff x="1602231" y="2914903"/>
              <a:chExt cx="690562" cy="676003"/>
            </a:xfrm>
          </p:grpSpPr>
          <p:sp>
            <p:nvSpPr>
              <p:cNvPr id="639" name="Teardrop 638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Flowchart: Connector 639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41" name="TextBox 640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2,054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13198" y="2659136"/>
            <a:ext cx="666581" cy="3562032"/>
            <a:chOff x="5613198" y="2855083"/>
            <a:chExt cx="666581" cy="3562032"/>
          </a:xfrm>
        </p:grpSpPr>
        <p:grpSp>
          <p:nvGrpSpPr>
            <p:cNvPr id="606" name="Group 605"/>
            <p:cNvGrpSpPr/>
            <p:nvPr/>
          </p:nvGrpSpPr>
          <p:grpSpPr>
            <a:xfrm>
              <a:off x="5634244" y="3507751"/>
              <a:ext cx="607808" cy="2909364"/>
              <a:chOff x="5507013" y="3067873"/>
              <a:chExt cx="624693" cy="2990188"/>
            </a:xfrm>
          </p:grpSpPr>
          <p:sp>
            <p:nvSpPr>
              <p:cNvPr id="404" name="Oval 403"/>
              <p:cNvSpPr>
                <a:spLocks noChangeArrowheads="1"/>
              </p:cNvSpPr>
              <p:nvPr/>
            </p:nvSpPr>
            <p:spPr bwMode="auto">
              <a:xfrm>
                <a:off x="5507013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05" name="Freeform 404"/>
              <p:cNvSpPr>
                <a:spLocks/>
              </p:cNvSpPr>
              <p:nvPr/>
            </p:nvSpPr>
            <p:spPr bwMode="auto">
              <a:xfrm>
                <a:off x="5507013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02" name="Oval 401"/>
              <p:cNvSpPr>
                <a:spLocks noChangeArrowheads="1"/>
              </p:cNvSpPr>
              <p:nvPr/>
            </p:nvSpPr>
            <p:spPr bwMode="auto">
              <a:xfrm>
                <a:off x="5507013" y="542115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03" name="Freeform 402"/>
              <p:cNvSpPr>
                <a:spLocks/>
              </p:cNvSpPr>
              <p:nvPr/>
            </p:nvSpPr>
            <p:spPr bwMode="auto">
              <a:xfrm>
                <a:off x="5507013" y="555164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00" name="Oval 399"/>
              <p:cNvSpPr>
                <a:spLocks noChangeArrowheads="1"/>
              </p:cNvSpPr>
              <p:nvPr/>
            </p:nvSpPr>
            <p:spPr bwMode="auto">
              <a:xfrm>
                <a:off x="5507013" y="515968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01" name="Freeform 400"/>
              <p:cNvSpPr>
                <a:spLocks/>
              </p:cNvSpPr>
              <p:nvPr/>
            </p:nvSpPr>
            <p:spPr bwMode="auto">
              <a:xfrm>
                <a:off x="5507013" y="529016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98" name="Oval 397"/>
              <p:cNvSpPr>
                <a:spLocks noChangeArrowheads="1"/>
              </p:cNvSpPr>
              <p:nvPr/>
            </p:nvSpPr>
            <p:spPr bwMode="auto">
              <a:xfrm>
                <a:off x="5507013" y="48982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99" name="Freeform 398"/>
              <p:cNvSpPr>
                <a:spLocks/>
              </p:cNvSpPr>
              <p:nvPr/>
            </p:nvSpPr>
            <p:spPr bwMode="auto">
              <a:xfrm>
                <a:off x="5507013" y="50286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96" name="Oval 395"/>
              <p:cNvSpPr>
                <a:spLocks noChangeArrowheads="1"/>
              </p:cNvSpPr>
              <p:nvPr/>
            </p:nvSpPr>
            <p:spPr bwMode="auto">
              <a:xfrm>
                <a:off x="5507013" y="463672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97" name="Freeform 396"/>
              <p:cNvSpPr>
                <a:spLocks/>
              </p:cNvSpPr>
              <p:nvPr/>
            </p:nvSpPr>
            <p:spPr bwMode="auto">
              <a:xfrm>
                <a:off x="5507013" y="476721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94" name="Oval 393"/>
              <p:cNvSpPr>
                <a:spLocks noChangeArrowheads="1"/>
              </p:cNvSpPr>
              <p:nvPr/>
            </p:nvSpPr>
            <p:spPr bwMode="auto">
              <a:xfrm>
                <a:off x="5507013" y="437525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95" name="Freeform 394"/>
              <p:cNvSpPr>
                <a:spLocks/>
              </p:cNvSpPr>
              <p:nvPr/>
            </p:nvSpPr>
            <p:spPr bwMode="auto">
              <a:xfrm>
                <a:off x="5507013" y="450573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92" name="Oval 391"/>
              <p:cNvSpPr>
                <a:spLocks noChangeArrowheads="1"/>
              </p:cNvSpPr>
              <p:nvPr/>
            </p:nvSpPr>
            <p:spPr bwMode="auto">
              <a:xfrm>
                <a:off x="5507013" y="411377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93" name="Freeform 392"/>
              <p:cNvSpPr>
                <a:spLocks/>
              </p:cNvSpPr>
              <p:nvPr/>
            </p:nvSpPr>
            <p:spPr bwMode="auto">
              <a:xfrm>
                <a:off x="5507013" y="424426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90" name="Oval 389"/>
              <p:cNvSpPr>
                <a:spLocks noChangeArrowheads="1"/>
              </p:cNvSpPr>
              <p:nvPr/>
            </p:nvSpPr>
            <p:spPr bwMode="auto">
              <a:xfrm>
                <a:off x="5507013" y="385230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91" name="Freeform 390"/>
              <p:cNvSpPr>
                <a:spLocks/>
              </p:cNvSpPr>
              <p:nvPr/>
            </p:nvSpPr>
            <p:spPr bwMode="auto">
              <a:xfrm>
                <a:off x="5507013" y="398278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88" name="Oval 387"/>
              <p:cNvSpPr>
                <a:spLocks noChangeArrowheads="1"/>
              </p:cNvSpPr>
              <p:nvPr/>
            </p:nvSpPr>
            <p:spPr bwMode="auto">
              <a:xfrm>
                <a:off x="5507013" y="359082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89" name="Freeform 388"/>
              <p:cNvSpPr>
                <a:spLocks/>
              </p:cNvSpPr>
              <p:nvPr/>
            </p:nvSpPr>
            <p:spPr bwMode="auto">
              <a:xfrm>
                <a:off x="5507013" y="372130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86" name="Oval 385"/>
              <p:cNvSpPr>
                <a:spLocks noChangeArrowheads="1"/>
              </p:cNvSpPr>
              <p:nvPr/>
            </p:nvSpPr>
            <p:spPr bwMode="auto">
              <a:xfrm>
                <a:off x="5507013" y="332934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87" name="Freeform 386"/>
              <p:cNvSpPr>
                <a:spLocks/>
              </p:cNvSpPr>
              <p:nvPr/>
            </p:nvSpPr>
            <p:spPr bwMode="auto">
              <a:xfrm>
                <a:off x="5507013" y="345983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84" name="Oval 383"/>
              <p:cNvSpPr>
                <a:spLocks noChangeArrowheads="1"/>
              </p:cNvSpPr>
              <p:nvPr/>
            </p:nvSpPr>
            <p:spPr bwMode="auto">
              <a:xfrm>
                <a:off x="5507013" y="306787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85" name="Freeform 384"/>
              <p:cNvSpPr>
                <a:spLocks/>
              </p:cNvSpPr>
              <p:nvPr/>
            </p:nvSpPr>
            <p:spPr bwMode="auto">
              <a:xfrm>
                <a:off x="5507013" y="319835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42" name="Group 641"/>
            <p:cNvGrpSpPr/>
            <p:nvPr/>
          </p:nvGrpSpPr>
          <p:grpSpPr>
            <a:xfrm>
              <a:off x="5613198" y="2855083"/>
              <a:ext cx="666581" cy="652528"/>
              <a:chOff x="1602231" y="2914903"/>
              <a:chExt cx="690562" cy="676003"/>
            </a:xfrm>
          </p:grpSpPr>
          <p:sp>
            <p:nvSpPr>
              <p:cNvPr id="643" name="Teardrop 642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Flowchart: Connector 643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2,744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641640" y="2262953"/>
            <a:ext cx="666581" cy="3958214"/>
            <a:chOff x="6641640" y="2458900"/>
            <a:chExt cx="666581" cy="3958214"/>
          </a:xfrm>
        </p:grpSpPr>
        <p:grpSp>
          <p:nvGrpSpPr>
            <p:cNvPr id="607" name="Group 606"/>
            <p:cNvGrpSpPr/>
            <p:nvPr/>
          </p:nvGrpSpPr>
          <p:grpSpPr>
            <a:xfrm>
              <a:off x="6649555" y="3102685"/>
              <a:ext cx="607808" cy="3314429"/>
              <a:chOff x="6594060" y="2651555"/>
              <a:chExt cx="624693" cy="3406506"/>
            </a:xfrm>
          </p:grpSpPr>
          <p:sp>
            <p:nvSpPr>
              <p:cNvPr id="355" name="Oval 354"/>
              <p:cNvSpPr>
                <a:spLocks noChangeArrowheads="1"/>
              </p:cNvSpPr>
              <p:nvPr/>
            </p:nvSpPr>
            <p:spPr bwMode="auto">
              <a:xfrm>
                <a:off x="6594060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56" name="Freeform 355"/>
              <p:cNvSpPr>
                <a:spLocks/>
              </p:cNvSpPr>
              <p:nvPr/>
            </p:nvSpPr>
            <p:spPr bwMode="auto">
              <a:xfrm>
                <a:off x="6594060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53" name="Oval 352"/>
              <p:cNvSpPr>
                <a:spLocks noChangeArrowheads="1"/>
              </p:cNvSpPr>
              <p:nvPr/>
            </p:nvSpPr>
            <p:spPr bwMode="auto">
              <a:xfrm>
                <a:off x="6594060" y="540707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54" name="Freeform 353"/>
              <p:cNvSpPr>
                <a:spLocks/>
              </p:cNvSpPr>
              <p:nvPr/>
            </p:nvSpPr>
            <p:spPr bwMode="auto">
              <a:xfrm>
                <a:off x="6594060" y="553755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51" name="Oval 350"/>
              <p:cNvSpPr>
                <a:spLocks noChangeArrowheads="1"/>
              </p:cNvSpPr>
              <p:nvPr/>
            </p:nvSpPr>
            <p:spPr bwMode="auto">
              <a:xfrm>
                <a:off x="6594060" y="513152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52" name="Freeform 351"/>
              <p:cNvSpPr>
                <a:spLocks/>
              </p:cNvSpPr>
              <p:nvPr/>
            </p:nvSpPr>
            <p:spPr bwMode="auto">
              <a:xfrm>
                <a:off x="6594060" y="526200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9" name="Oval 348"/>
              <p:cNvSpPr>
                <a:spLocks noChangeArrowheads="1"/>
              </p:cNvSpPr>
              <p:nvPr/>
            </p:nvSpPr>
            <p:spPr bwMode="auto">
              <a:xfrm>
                <a:off x="6594060" y="485597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50" name="Freeform 349"/>
              <p:cNvSpPr>
                <a:spLocks/>
              </p:cNvSpPr>
              <p:nvPr/>
            </p:nvSpPr>
            <p:spPr bwMode="auto">
              <a:xfrm>
                <a:off x="6594060" y="498645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7" name="Oval 346"/>
              <p:cNvSpPr>
                <a:spLocks noChangeArrowheads="1"/>
              </p:cNvSpPr>
              <p:nvPr/>
            </p:nvSpPr>
            <p:spPr bwMode="auto">
              <a:xfrm>
                <a:off x="6594060" y="458041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48" name="Freeform 347"/>
              <p:cNvSpPr>
                <a:spLocks/>
              </p:cNvSpPr>
              <p:nvPr/>
            </p:nvSpPr>
            <p:spPr bwMode="auto">
              <a:xfrm>
                <a:off x="6594060" y="471090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5" name="Oval 344"/>
              <p:cNvSpPr>
                <a:spLocks noChangeArrowheads="1"/>
              </p:cNvSpPr>
              <p:nvPr/>
            </p:nvSpPr>
            <p:spPr bwMode="auto">
              <a:xfrm>
                <a:off x="6594060" y="430486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46" name="Freeform 345"/>
              <p:cNvSpPr>
                <a:spLocks/>
              </p:cNvSpPr>
              <p:nvPr/>
            </p:nvSpPr>
            <p:spPr bwMode="auto">
              <a:xfrm>
                <a:off x="6594060" y="443535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3" name="Oval 342"/>
              <p:cNvSpPr>
                <a:spLocks noChangeArrowheads="1"/>
              </p:cNvSpPr>
              <p:nvPr/>
            </p:nvSpPr>
            <p:spPr bwMode="auto">
              <a:xfrm>
                <a:off x="6594060" y="402931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44" name="Freeform 343"/>
              <p:cNvSpPr>
                <a:spLocks/>
              </p:cNvSpPr>
              <p:nvPr/>
            </p:nvSpPr>
            <p:spPr bwMode="auto">
              <a:xfrm>
                <a:off x="6594060" y="415979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1" name="Oval 340"/>
              <p:cNvSpPr>
                <a:spLocks noChangeArrowheads="1"/>
              </p:cNvSpPr>
              <p:nvPr/>
            </p:nvSpPr>
            <p:spPr bwMode="auto">
              <a:xfrm>
                <a:off x="6594060" y="375376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42" name="Freeform 341"/>
              <p:cNvSpPr>
                <a:spLocks/>
              </p:cNvSpPr>
              <p:nvPr/>
            </p:nvSpPr>
            <p:spPr bwMode="auto">
              <a:xfrm>
                <a:off x="6594060" y="388424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39" name="Oval 338"/>
              <p:cNvSpPr>
                <a:spLocks noChangeArrowheads="1"/>
              </p:cNvSpPr>
              <p:nvPr/>
            </p:nvSpPr>
            <p:spPr bwMode="auto">
              <a:xfrm>
                <a:off x="6594060" y="347821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40" name="Freeform 339"/>
              <p:cNvSpPr>
                <a:spLocks/>
              </p:cNvSpPr>
              <p:nvPr/>
            </p:nvSpPr>
            <p:spPr bwMode="auto">
              <a:xfrm>
                <a:off x="6594060" y="360869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37" name="Oval 336"/>
              <p:cNvSpPr>
                <a:spLocks noChangeArrowheads="1"/>
              </p:cNvSpPr>
              <p:nvPr/>
            </p:nvSpPr>
            <p:spPr bwMode="auto">
              <a:xfrm>
                <a:off x="6594060" y="320265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38" name="Freeform 337"/>
              <p:cNvSpPr>
                <a:spLocks/>
              </p:cNvSpPr>
              <p:nvPr/>
            </p:nvSpPr>
            <p:spPr bwMode="auto">
              <a:xfrm>
                <a:off x="6594060" y="333314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35" name="Oval 334"/>
              <p:cNvSpPr>
                <a:spLocks noChangeArrowheads="1"/>
              </p:cNvSpPr>
              <p:nvPr/>
            </p:nvSpPr>
            <p:spPr bwMode="auto">
              <a:xfrm>
                <a:off x="6594060" y="292710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36" name="Freeform 335"/>
              <p:cNvSpPr>
                <a:spLocks/>
              </p:cNvSpPr>
              <p:nvPr/>
            </p:nvSpPr>
            <p:spPr bwMode="auto">
              <a:xfrm>
                <a:off x="6594060" y="305759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33" name="Oval 332"/>
              <p:cNvSpPr>
                <a:spLocks noChangeArrowheads="1"/>
              </p:cNvSpPr>
              <p:nvPr/>
            </p:nvSpPr>
            <p:spPr bwMode="auto">
              <a:xfrm>
                <a:off x="6594060" y="265155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34" name="Freeform 333"/>
              <p:cNvSpPr>
                <a:spLocks/>
              </p:cNvSpPr>
              <p:nvPr/>
            </p:nvSpPr>
            <p:spPr bwMode="auto">
              <a:xfrm>
                <a:off x="6594060" y="278203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46" name="Group 645"/>
            <p:cNvGrpSpPr/>
            <p:nvPr/>
          </p:nvGrpSpPr>
          <p:grpSpPr>
            <a:xfrm>
              <a:off x="6641640" y="2458900"/>
              <a:ext cx="666581" cy="652528"/>
              <a:chOff x="1602231" y="2914903"/>
              <a:chExt cx="690562" cy="676003"/>
            </a:xfrm>
          </p:grpSpPr>
          <p:sp>
            <p:nvSpPr>
              <p:cNvPr id="647" name="Teardrop 646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Flowchart: Connector 647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49" name="TextBox 648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3,129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651736" y="2010493"/>
            <a:ext cx="666581" cy="4210674"/>
            <a:chOff x="7651736" y="2206440"/>
            <a:chExt cx="666581" cy="4210674"/>
          </a:xfrm>
        </p:grpSpPr>
        <p:grpSp>
          <p:nvGrpSpPr>
            <p:cNvPr id="608" name="Group 607"/>
            <p:cNvGrpSpPr/>
            <p:nvPr/>
          </p:nvGrpSpPr>
          <p:grpSpPr>
            <a:xfrm>
              <a:off x="7664867" y="2858509"/>
              <a:ext cx="607808" cy="3558605"/>
              <a:chOff x="7757307" y="2400596"/>
              <a:chExt cx="624693" cy="3657465"/>
            </a:xfrm>
          </p:grpSpPr>
          <p:sp>
            <p:nvSpPr>
              <p:cNvPr id="306" name="Oval 305"/>
              <p:cNvSpPr>
                <a:spLocks noChangeArrowheads="1"/>
              </p:cNvSpPr>
              <p:nvPr/>
            </p:nvSpPr>
            <p:spPr bwMode="auto">
              <a:xfrm>
                <a:off x="7757307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07" name="Freeform 306"/>
              <p:cNvSpPr>
                <a:spLocks/>
              </p:cNvSpPr>
              <p:nvPr/>
            </p:nvSpPr>
            <p:spPr bwMode="auto">
              <a:xfrm>
                <a:off x="7757307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04" name="Oval 303"/>
              <p:cNvSpPr>
                <a:spLocks noChangeArrowheads="1"/>
              </p:cNvSpPr>
              <p:nvPr/>
            </p:nvSpPr>
            <p:spPr bwMode="auto">
              <a:xfrm>
                <a:off x="7757307" y="540912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05" name="Freeform 304"/>
              <p:cNvSpPr>
                <a:spLocks/>
              </p:cNvSpPr>
              <p:nvPr/>
            </p:nvSpPr>
            <p:spPr bwMode="auto">
              <a:xfrm>
                <a:off x="7757307" y="553961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02" name="Oval 301"/>
              <p:cNvSpPr>
                <a:spLocks noChangeArrowheads="1"/>
              </p:cNvSpPr>
              <p:nvPr/>
            </p:nvSpPr>
            <p:spPr bwMode="auto">
              <a:xfrm>
                <a:off x="7757307" y="513562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03" name="Freeform 302"/>
              <p:cNvSpPr>
                <a:spLocks/>
              </p:cNvSpPr>
              <p:nvPr/>
            </p:nvSpPr>
            <p:spPr bwMode="auto">
              <a:xfrm>
                <a:off x="7757307" y="526611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00" name="Oval 299"/>
              <p:cNvSpPr>
                <a:spLocks noChangeArrowheads="1"/>
              </p:cNvSpPr>
              <p:nvPr/>
            </p:nvSpPr>
            <p:spPr bwMode="auto">
              <a:xfrm>
                <a:off x="7757307" y="4862123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01" name="Freeform 300"/>
              <p:cNvSpPr>
                <a:spLocks/>
              </p:cNvSpPr>
              <p:nvPr/>
            </p:nvSpPr>
            <p:spPr bwMode="auto">
              <a:xfrm>
                <a:off x="7757307" y="4992607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solidFill>
                  <a:srgbClr val="FFB700"/>
                </a:solidFill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8" name="Oval 297"/>
              <p:cNvSpPr>
                <a:spLocks noChangeArrowheads="1"/>
              </p:cNvSpPr>
              <p:nvPr/>
            </p:nvSpPr>
            <p:spPr bwMode="auto">
              <a:xfrm>
                <a:off x="7757307" y="4588620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99" name="Freeform 298"/>
              <p:cNvSpPr>
                <a:spLocks/>
              </p:cNvSpPr>
              <p:nvPr/>
            </p:nvSpPr>
            <p:spPr bwMode="auto">
              <a:xfrm>
                <a:off x="7757307" y="4719104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6" name="Oval 295"/>
              <p:cNvSpPr>
                <a:spLocks noChangeArrowheads="1"/>
              </p:cNvSpPr>
              <p:nvPr/>
            </p:nvSpPr>
            <p:spPr bwMode="auto">
              <a:xfrm>
                <a:off x="7757307" y="4315117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7757307" y="4445601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4" name="Oval 293"/>
              <p:cNvSpPr>
                <a:spLocks noChangeArrowheads="1"/>
              </p:cNvSpPr>
              <p:nvPr/>
            </p:nvSpPr>
            <p:spPr bwMode="auto">
              <a:xfrm>
                <a:off x="7757307" y="4041614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7757307" y="4172098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2" name="Oval 291"/>
              <p:cNvSpPr>
                <a:spLocks noChangeArrowheads="1"/>
              </p:cNvSpPr>
              <p:nvPr/>
            </p:nvSpPr>
            <p:spPr bwMode="auto">
              <a:xfrm>
                <a:off x="7757307" y="376811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auto">
              <a:xfrm>
                <a:off x="7757307" y="389859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90" name="Oval 289"/>
              <p:cNvSpPr>
                <a:spLocks noChangeArrowheads="1"/>
              </p:cNvSpPr>
              <p:nvPr/>
            </p:nvSpPr>
            <p:spPr bwMode="auto">
              <a:xfrm>
                <a:off x="7757307" y="349460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7757307" y="362509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88" name="Oval 287"/>
              <p:cNvSpPr>
                <a:spLocks noChangeArrowheads="1"/>
              </p:cNvSpPr>
              <p:nvPr/>
            </p:nvSpPr>
            <p:spPr bwMode="auto">
              <a:xfrm>
                <a:off x="7757307" y="32211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7757307" y="33515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86" name="Oval 285"/>
              <p:cNvSpPr>
                <a:spLocks noChangeArrowheads="1"/>
              </p:cNvSpPr>
              <p:nvPr/>
            </p:nvSpPr>
            <p:spPr bwMode="auto">
              <a:xfrm>
                <a:off x="7757307" y="294760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7757307" y="307808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84" name="Oval 283"/>
              <p:cNvSpPr>
                <a:spLocks noChangeArrowheads="1"/>
              </p:cNvSpPr>
              <p:nvPr/>
            </p:nvSpPr>
            <p:spPr bwMode="auto">
              <a:xfrm>
                <a:off x="7757307" y="2674099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7757307" y="2804583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82" name="Oval 281"/>
              <p:cNvSpPr>
                <a:spLocks noChangeArrowheads="1"/>
              </p:cNvSpPr>
              <p:nvPr/>
            </p:nvSpPr>
            <p:spPr bwMode="auto">
              <a:xfrm>
                <a:off x="7757307" y="240059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7757307" y="253108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54" name="Group 653"/>
            <p:cNvGrpSpPr/>
            <p:nvPr/>
          </p:nvGrpSpPr>
          <p:grpSpPr>
            <a:xfrm>
              <a:off x="7651736" y="2206440"/>
              <a:ext cx="666581" cy="652528"/>
              <a:chOff x="1602231" y="2914903"/>
              <a:chExt cx="690562" cy="676003"/>
            </a:xfrm>
          </p:grpSpPr>
          <p:sp>
            <p:nvSpPr>
              <p:cNvPr id="655" name="Teardrop 654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Flowchart: Connector 655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57" name="TextBox 656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3,351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8678082" y="1742852"/>
            <a:ext cx="666581" cy="4478315"/>
            <a:chOff x="8678082" y="1938799"/>
            <a:chExt cx="666581" cy="4478315"/>
          </a:xfrm>
        </p:grpSpPr>
        <p:grpSp>
          <p:nvGrpSpPr>
            <p:cNvPr id="609" name="Group 608"/>
            <p:cNvGrpSpPr/>
            <p:nvPr/>
          </p:nvGrpSpPr>
          <p:grpSpPr>
            <a:xfrm>
              <a:off x="8680178" y="2596277"/>
              <a:ext cx="607808" cy="3820837"/>
              <a:chOff x="8900307" y="2131080"/>
              <a:chExt cx="624693" cy="3926981"/>
            </a:xfrm>
          </p:grpSpPr>
          <p:sp>
            <p:nvSpPr>
              <p:cNvPr id="257" name="Oval 256"/>
              <p:cNvSpPr>
                <a:spLocks noChangeArrowheads="1"/>
              </p:cNvSpPr>
              <p:nvPr/>
            </p:nvSpPr>
            <p:spPr bwMode="auto">
              <a:xfrm>
                <a:off x="8900307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8900307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55" name="Oval 254"/>
              <p:cNvSpPr>
                <a:spLocks noChangeArrowheads="1"/>
              </p:cNvSpPr>
              <p:nvPr/>
            </p:nvSpPr>
            <p:spPr bwMode="auto">
              <a:xfrm>
                <a:off x="8900307" y="540943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8900307" y="553991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53" name="Oval 252"/>
              <p:cNvSpPr>
                <a:spLocks noChangeArrowheads="1"/>
              </p:cNvSpPr>
              <p:nvPr/>
            </p:nvSpPr>
            <p:spPr bwMode="auto">
              <a:xfrm>
                <a:off x="8900307" y="513623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8900307" y="526672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51" name="Oval 250"/>
              <p:cNvSpPr>
                <a:spLocks noChangeArrowheads="1"/>
              </p:cNvSpPr>
              <p:nvPr/>
            </p:nvSpPr>
            <p:spPr bwMode="auto">
              <a:xfrm>
                <a:off x="8900307" y="4863040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8900307" y="4993524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9" name="Oval 248"/>
              <p:cNvSpPr>
                <a:spLocks noChangeArrowheads="1"/>
              </p:cNvSpPr>
              <p:nvPr/>
            </p:nvSpPr>
            <p:spPr bwMode="auto">
              <a:xfrm>
                <a:off x="8900307" y="4589844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8900307" y="4720328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7" name="Oval 246"/>
              <p:cNvSpPr>
                <a:spLocks noChangeArrowheads="1"/>
              </p:cNvSpPr>
              <p:nvPr/>
            </p:nvSpPr>
            <p:spPr bwMode="auto">
              <a:xfrm>
                <a:off x="8900307" y="431664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8900307" y="444713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5" name="Oval 244"/>
              <p:cNvSpPr>
                <a:spLocks noChangeArrowheads="1"/>
              </p:cNvSpPr>
              <p:nvPr/>
            </p:nvSpPr>
            <p:spPr bwMode="auto">
              <a:xfrm>
                <a:off x="8900307" y="404345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8900307" y="417393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3" name="Oval 242"/>
              <p:cNvSpPr>
                <a:spLocks noChangeArrowheads="1"/>
              </p:cNvSpPr>
              <p:nvPr/>
            </p:nvSpPr>
            <p:spPr bwMode="auto">
              <a:xfrm>
                <a:off x="8900307" y="377025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44" name="Freeform 243"/>
              <p:cNvSpPr>
                <a:spLocks/>
              </p:cNvSpPr>
              <p:nvPr/>
            </p:nvSpPr>
            <p:spPr bwMode="auto">
              <a:xfrm>
                <a:off x="8900307" y="390074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1" name="Oval 240"/>
              <p:cNvSpPr>
                <a:spLocks noChangeArrowheads="1"/>
              </p:cNvSpPr>
              <p:nvPr/>
            </p:nvSpPr>
            <p:spPr bwMode="auto">
              <a:xfrm>
                <a:off x="8900307" y="3497060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8900307" y="3627544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9" name="Oval 238"/>
              <p:cNvSpPr>
                <a:spLocks noChangeArrowheads="1"/>
              </p:cNvSpPr>
              <p:nvPr/>
            </p:nvSpPr>
            <p:spPr bwMode="auto">
              <a:xfrm>
                <a:off x="8900307" y="3223864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40" name="Freeform 239"/>
              <p:cNvSpPr>
                <a:spLocks/>
              </p:cNvSpPr>
              <p:nvPr/>
            </p:nvSpPr>
            <p:spPr bwMode="auto">
              <a:xfrm>
                <a:off x="8900307" y="3354348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7" name="Oval 236"/>
              <p:cNvSpPr>
                <a:spLocks noChangeArrowheads="1"/>
              </p:cNvSpPr>
              <p:nvPr/>
            </p:nvSpPr>
            <p:spPr bwMode="auto">
              <a:xfrm>
                <a:off x="8900307" y="2950668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38" name="Freeform 237"/>
              <p:cNvSpPr>
                <a:spLocks/>
              </p:cNvSpPr>
              <p:nvPr/>
            </p:nvSpPr>
            <p:spPr bwMode="auto">
              <a:xfrm>
                <a:off x="8900307" y="3081152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5" name="Oval 234"/>
              <p:cNvSpPr>
                <a:spLocks noChangeArrowheads="1"/>
              </p:cNvSpPr>
              <p:nvPr/>
            </p:nvSpPr>
            <p:spPr bwMode="auto">
              <a:xfrm>
                <a:off x="8900307" y="2677472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8900307" y="2807956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3" name="Oval 232"/>
              <p:cNvSpPr>
                <a:spLocks noChangeArrowheads="1"/>
              </p:cNvSpPr>
              <p:nvPr/>
            </p:nvSpPr>
            <p:spPr bwMode="auto">
              <a:xfrm>
                <a:off x="8900307" y="2404276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34" name="Freeform 233"/>
              <p:cNvSpPr>
                <a:spLocks/>
              </p:cNvSpPr>
              <p:nvPr/>
            </p:nvSpPr>
            <p:spPr bwMode="auto">
              <a:xfrm>
                <a:off x="8900307" y="2534760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31" name="Oval 230"/>
              <p:cNvSpPr>
                <a:spLocks noChangeArrowheads="1"/>
              </p:cNvSpPr>
              <p:nvPr/>
            </p:nvSpPr>
            <p:spPr bwMode="auto">
              <a:xfrm>
                <a:off x="8900307" y="2131080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32" name="Freeform 231"/>
              <p:cNvSpPr>
                <a:spLocks/>
              </p:cNvSpPr>
              <p:nvPr/>
            </p:nvSpPr>
            <p:spPr bwMode="auto">
              <a:xfrm>
                <a:off x="8900307" y="2261564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58" name="Group 657"/>
            <p:cNvGrpSpPr/>
            <p:nvPr/>
          </p:nvGrpSpPr>
          <p:grpSpPr>
            <a:xfrm>
              <a:off x="8678082" y="1938799"/>
              <a:ext cx="666581" cy="652528"/>
              <a:chOff x="1602231" y="2914903"/>
              <a:chExt cx="690562" cy="676003"/>
            </a:xfrm>
          </p:grpSpPr>
          <p:sp>
            <p:nvSpPr>
              <p:cNvPr id="659" name="Teardrop 658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Flowchart: Connector 659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61" name="TextBox 660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3,610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0710803" y="1378967"/>
            <a:ext cx="666582" cy="4831808"/>
            <a:chOff x="10710803" y="1574914"/>
            <a:chExt cx="666582" cy="4831808"/>
          </a:xfrm>
        </p:grpSpPr>
        <p:grpSp>
          <p:nvGrpSpPr>
            <p:cNvPr id="673" name="Group 672"/>
            <p:cNvGrpSpPr/>
            <p:nvPr/>
          </p:nvGrpSpPr>
          <p:grpSpPr>
            <a:xfrm>
              <a:off x="10710803" y="2225315"/>
              <a:ext cx="607808" cy="4181407"/>
              <a:chOff x="10710803" y="2225315"/>
              <a:chExt cx="607808" cy="4181407"/>
            </a:xfrm>
          </p:grpSpPr>
          <p:sp>
            <p:nvSpPr>
              <p:cNvPr id="109" name="Oval 108"/>
              <p:cNvSpPr>
                <a:spLocks noChangeArrowheads="1"/>
              </p:cNvSpPr>
              <p:nvPr/>
            </p:nvSpPr>
            <p:spPr bwMode="auto">
              <a:xfrm>
                <a:off x="10710803" y="6041440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10710803" y="6168397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auto">
              <a:xfrm>
                <a:off x="10710803" y="5787033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10710803" y="5913990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auto">
              <a:xfrm>
                <a:off x="10710803" y="5532625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10710803" y="5659582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4" name="Oval 93"/>
              <p:cNvSpPr>
                <a:spLocks noChangeArrowheads="1"/>
              </p:cNvSpPr>
              <p:nvPr/>
            </p:nvSpPr>
            <p:spPr bwMode="auto">
              <a:xfrm>
                <a:off x="10710803" y="5278216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0710803" y="5405173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1" name="Oval 90"/>
              <p:cNvSpPr>
                <a:spLocks noChangeArrowheads="1"/>
              </p:cNvSpPr>
              <p:nvPr/>
            </p:nvSpPr>
            <p:spPr bwMode="auto">
              <a:xfrm>
                <a:off x="10710803" y="5023808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10710803" y="5150765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88" name="Oval 87"/>
              <p:cNvSpPr>
                <a:spLocks noChangeArrowheads="1"/>
              </p:cNvSpPr>
              <p:nvPr/>
            </p:nvSpPr>
            <p:spPr bwMode="auto">
              <a:xfrm>
                <a:off x="10710803" y="4769399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10710803" y="4896357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85" name="Oval 84"/>
              <p:cNvSpPr>
                <a:spLocks noChangeArrowheads="1"/>
              </p:cNvSpPr>
              <p:nvPr/>
            </p:nvSpPr>
            <p:spPr bwMode="auto">
              <a:xfrm>
                <a:off x="10710803" y="4514991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10710803" y="4641948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79" name="Oval 78"/>
              <p:cNvSpPr>
                <a:spLocks noChangeArrowheads="1"/>
              </p:cNvSpPr>
              <p:nvPr/>
            </p:nvSpPr>
            <p:spPr bwMode="auto">
              <a:xfrm>
                <a:off x="10710803" y="4260583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0710803" y="4387540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auto">
              <a:xfrm>
                <a:off x="10710803" y="4006174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10710803" y="4133131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67" name="Oval 66"/>
              <p:cNvSpPr>
                <a:spLocks noChangeArrowheads="1"/>
              </p:cNvSpPr>
              <p:nvPr/>
            </p:nvSpPr>
            <p:spPr bwMode="auto">
              <a:xfrm>
                <a:off x="10710803" y="3751766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0710803" y="3878723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10710803" y="3497357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10710803" y="3624314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10710803" y="3242949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10710803" y="3369906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0710803" y="2988540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10710803" y="3115497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auto">
              <a:xfrm>
                <a:off x="10710803" y="2734132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0710803" y="2861089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10710803" y="2479723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10710803" y="2606681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0710803" y="2225315"/>
                <a:ext cx="607808" cy="254473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10710803" y="2352272"/>
                <a:ext cx="607808" cy="238325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10710804" y="1574914"/>
              <a:ext cx="666581" cy="652528"/>
              <a:chOff x="1602231" y="2914903"/>
              <a:chExt cx="690562" cy="676003"/>
            </a:xfrm>
          </p:grpSpPr>
          <p:sp>
            <p:nvSpPr>
              <p:cNvPr id="663" name="Teardrop 662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Flowchart: Connector 663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65" name="TextBox 664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3,924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9684458" y="1502661"/>
            <a:ext cx="666581" cy="4718506"/>
            <a:chOff x="9684458" y="1698608"/>
            <a:chExt cx="666581" cy="4718506"/>
          </a:xfrm>
        </p:grpSpPr>
        <p:grpSp>
          <p:nvGrpSpPr>
            <p:cNvPr id="612" name="Group 611"/>
            <p:cNvGrpSpPr/>
            <p:nvPr/>
          </p:nvGrpSpPr>
          <p:grpSpPr>
            <a:xfrm>
              <a:off x="9695489" y="2346209"/>
              <a:ext cx="607808" cy="4070905"/>
              <a:chOff x="10037921" y="1874065"/>
              <a:chExt cx="624693" cy="4183996"/>
            </a:xfrm>
          </p:grpSpPr>
          <p:sp>
            <p:nvSpPr>
              <p:cNvPr id="208" name="Oval 207"/>
              <p:cNvSpPr>
                <a:spLocks noChangeArrowheads="1"/>
              </p:cNvSpPr>
              <p:nvPr/>
            </p:nvSpPr>
            <p:spPr bwMode="auto">
              <a:xfrm>
                <a:off x="10037921" y="5682631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0037921" y="5813115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6" name="Oval 205"/>
              <p:cNvSpPr>
                <a:spLocks noChangeArrowheads="1"/>
              </p:cNvSpPr>
              <p:nvPr/>
            </p:nvSpPr>
            <p:spPr bwMode="auto">
              <a:xfrm>
                <a:off x="10037921" y="541058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0037921" y="554106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4" name="Oval 203"/>
              <p:cNvSpPr>
                <a:spLocks noChangeArrowheads="1"/>
              </p:cNvSpPr>
              <p:nvPr/>
            </p:nvSpPr>
            <p:spPr bwMode="auto">
              <a:xfrm>
                <a:off x="10037921" y="513854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0037921" y="526902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2" name="Oval 201"/>
              <p:cNvSpPr>
                <a:spLocks noChangeArrowheads="1"/>
              </p:cNvSpPr>
              <p:nvPr/>
            </p:nvSpPr>
            <p:spPr bwMode="auto">
              <a:xfrm>
                <a:off x="10037921" y="48665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03" name="Freeform 202"/>
              <p:cNvSpPr>
                <a:spLocks/>
              </p:cNvSpPr>
              <p:nvPr/>
            </p:nvSpPr>
            <p:spPr bwMode="auto">
              <a:xfrm>
                <a:off x="10037921" y="49969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00" name="Oval 199"/>
              <p:cNvSpPr>
                <a:spLocks noChangeArrowheads="1"/>
              </p:cNvSpPr>
              <p:nvPr/>
            </p:nvSpPr>
            <p:spPr bwMode="auto">
              <a:xfrm>
                <a:off x="10037921" y="459446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0037921" y="472494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8" name="Oval 197"/>
              <p:cNvSpPr>
                <a:spLocks noChangeArrowheads="1"/>
              </p:cNvSpPr>
              <p:nvPr/>
            </p:nvSpPr>
            <p:spPr bwMode="auto">
              <a:xfrm>
                <a:off x="10037921" y="432242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0037921" y="445290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6" name="Oval 195"/>
              <p:cNvSpPr>
                <a:spLocks noChangeArrowheads="1"/>
              </p:cNvSpPr>
              <p:nvPr/>
            </p:nvSpPr>
            <p:spPr bwMode="auto">
              <a:xfrm>
                <a:off x="10037921" y="405038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0037921" y="418086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4" name="Oval 193"/>
              <p:cNvSpPr>
                <a:spLocks noChangeArrowheads="1"/>
              </p:cNvSpPr>
              <p:nvPr/>
            </p:nvSpPr>
            <p:spPr bwMode="auto">
              <a:xfrm>
                <a:off x="10037921" y="377834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95" name="Freeform 194"/>
              <p:cNvSpPr>
                <a:spLocks/>
              </p:cNvSpPr>
              <p:nvPr/>
            </p:nvSpPr>
            <p:spPr bwMode="auto">
              <a:xfrm>
                <a:off x="10037921" y="390882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2" name="Oval 191"/>
              <p:cNvSpPr>
                <a:spLocks noChangeArrowheads="1"/>
              </p:cNvSpPr>
              <p:nvPr/>
            </p:nvSpPr>
            <p:spPr bwMode="auto">
              <a:xfrm>
                <a:off x="10037921" y="35063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0037921" y="36367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90" name="Oval 189"/>
              <p:cNvSpPr>
                <a:spLocks noChangeArrowheads="1"/>
              </p:cNvSpPr>
              <p:nvPr/>
            </p:nvSpPr>
            <p:spPr bwMode="auto">
              <a:xfrm>
                <a:off x="10037921" y="323426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0037921" y="336474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88" name="Oval 187"/>
              <p:cNvSpPr>
                <a:spLocks noChangeArrowheads="1"/>
              </p:cNvSpPr>
              <p:nvPr/>
            </p:nvSpPr>
            <p:spPr bwMode="auto">
              <a:xfrm>
                <a:off x="10037921" y="296222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0037921" y="309270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86" name="Oval 185"/>
              <p:cNvSpPr>
                <a:spLocks noChangeArrowheads="1"/>
              </p:cNvSpPr>
              <p:nvPr/>
            </p:nvSpPr>
            <p:spPr bwMode="auto">
              <a:xfrm>
                <a:off x="10037921" y="269018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87" name="Freeform 186"/>
              <p:cNvSpPr>
                <a:spLocks/>
              </p:cNvSpPr>
              <p:nvPr/>
            </p:nvSpPr>
            <p:spPr bwMode="auto">
              <a:xfrm>
                <a:off x="10037921" y="282066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84" name="Oval 183"/>
              <p:cNvSpPr>
                <a:spLocks noChangeArrowheads="1"/>
              </p:cNvSpPr>
              <p:nvPr/>
            </p:nvSpPr>
            <p:spPr bwMode="auto">
              <a:xfrm>
                <a:off x="10037921" y="241814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0037921" y="254862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82" name="Oval 181"/>
              <p:cNvSpPr>
                <a:spLocks noChangeArrowheads="1"/>
              </p:cNvSpPr>
              <p:nvPr/>
            </p:nvSpPr>
            <p:spPr bwMode="auto">
              <a:xfrm>
                <a:off x="10037921" y="214610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0037921" y="227658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80" name="Oval 179"/>
              <p:cNvSpPr>
                <a:spLocks noChangeArrowheads="1"/>
              </p:cNvSpPr>
              <p:nvPr/>
            </p:nvSpPr>
            <p:spPr bwMode="auto">
              <a:xfrm>
                <a:off x="10037921" y="1874065"/>
                <a:ext cx="624693" cy="261542"/>
              </a:xfrm>
              <a:prstGeom prst="ellipse">
                <a:avLst/>
              </a:prstGeom>
              <a:solidFill>
                <a:srgbClr val="FFB700"/>
              </a:solidFill>
              <a:ln w="6350" cap="flat" cmpd="sng" algn="ctr">
                <a:solidFill>
                  <a:srgbClr val="FFB700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endParaRPr lang="ko-KR" altLang="en-US" sz="12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Arial Unicode MS" panose="020B0604020202020204" pitchFamily="34" charset="-128"/>
                  <a:ea typeface="+mj-ea"/>
                </a:endParaRPr>
              </a:p>
            </p:txBody>
          </p:sp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0037921" y="2004549"/>
                <a:ext cx="624693" cy="244946"/>
              </a:xfrm>
              <a:custGeom>
                <a:avLst/>
                <a:gdLst>
                  <a:gd name="T0" fmla="*/ 921 w 921"/>
                  <a:gd name="T1" fmla="*/ 0 h 289"/>
                  <a:gd name="T2" fmla="*/ 460 w 921"/>
                  <a:gd name="T3" fmla="*/ 155 h 289"/>
                  <a:gd name="T4" fmla="*/ 0 w 921"/>
                  <a:gd name="T5" fmla="*/ 0 h 289"/>
                  <a:gd name="T6" fmla="*/ 0 w 921"/>
                  <a:gd name="T7" fmla="*/ 135 h 289"/>
                  <a:gd name="T8" fmla="*/ 460 w 921"/>
                  <a:gd name="T9" fmla="*/ 289 h 289"/>
                  <a:gd name="T10" fmla="*/ 921 w 921"/>
                  <a:gd name="T11" fmla="*/ 135 h 289"/>
                  <a:gd name="T12" fmla="*/ 921 w 921"/>
                  <a:gd name="T13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1" h="289">
                    <a:moveTo>
                      <a:pt x="921" y="0"/>
                    </a:moveTo>
                    <a:cubicBezTo>
                      <a:pt x="921" y="86"/>
                      <a:pt x="714" y="155"/>
                      <a:pt x="460" y="155"/>
                    </a:cubicBezTo>
                    <a:cubicBezTo>
                      <a:pt x="206" y="155"/>
                      <a:pt x="0" y="86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220"/>
                      <a:pt x="206" y="289"/>
                      <a:pt x="460" y="289"/>
                    </a:cubicBezTo>
                    <a:cubicBezTo>
                      <a:pt x="714" y="289"/>
                      <a:pt x="921" y="220"/>
                      <a:pt x="921" y="135"/>
                    </a:cubicBezTo>
                    <a:lnTo>
                      <a:pt x="921" y="0"/>
                    </a:lnTo>
                    <a:close/>
                  </a:path>
                </a:pathLst>
              </a:custGeom>
              <a:pattFill prst="dkUpDiag">
                <a:fgClr>
                  <a:srgbClr val="FFB700"/>
                </a:fgClr>
                <a:bgClr>
                  <a:srgbClr val="E6A400"/>
                </a:bgClr>
              </a:pattFill>
              <a:ln w="6350">
                <a:noFill/>
              </a:ln>
              <a:effectLst>
                <a:outerShdw dist="38100" dir="5400000" algn="t" rotWithShape="0">
                  <a:prstClr val="black">
                    <a:alpha val="1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00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666" name="Group 665"/>
            <p:cNvGrpSpPr/>
            <p:nvPr/>
          </p:nvGrpSpPr>
          <p:grpSpPr>
            <a:xfrm>
              <a:off x="9684458" y="1698608"/>
              <a:ext cx="666581" cy="652528"/>
              <a:chOff x="1602231" y="2914903"/>
              <a:chExt cx="690562" cy="676003"/>
            </a:xfrm>
          </p:grpSpPr>
          <p:sp>
            <p:nvSpPr>
              <p:cNvPr id="667" name="Teardrop 666"/>
              <p:cNvSpPr/>
              <p:nvPr/>
            </p:nvSpPr>
            <p:spPr>
              <a:xfrm rot="8254929">
                <a:off x="1609511" y="2914903"/>
                <a:ext cx="676003" cy="676003"/>
              </a:xfrm>
              <a:prstGeom prst="teardrop">
                <a:avLst/>
              </a:prstGeom>
              <a:solidFill>
                <a:srgbClr val="123D4D"/>
              </a:solidFill>
              <a:ln>
                <a:solidFill>
                  <a:srgbClr val="123D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Flowchart: Connector 667"/>
              <p:cNvSpPr/>
              <p:nvPr/>
            </p:nvSpPr>
            <p:spPr>
              <a:xfrm>
                <a:off x="1657086" y="2962335"/>
                <a:ext cx="580852" cy="58085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91440" rIns="0" bIns="91440" rtlCol="0" anchor="ctr"/>
              <a:lstStyle/>
              <a:p>
                <a:pPr algn="ctr"/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69" name="TextBox 668"/>
              <p:cNvSpPr txBox="1"/>
              <p:nvPr/>
            </p:nvSpPr>
            <p:spPr>
              <a:xfrm>
                <a:off x="1602231" y="3103592"/>
                <a:ext cx="690562" cy="318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Montserrat" panose="00000500000000000000" pitchFamily="2" charset="0"/>
                  </a:rPr>
                  <a:t>3,853</a:t>
                </a:r>
              </a:p>
            </p:txBody>
          </p:sp>
        </p:grpSp>
      </p:grpSp>
      <p:sp>
        <p:nvSpPr>
          <p:cNvPr id="308" name="Rectangle 307"/>
          <p:cNvSpPr/>
          <p:nvPr/>
        </p:nvSpPr>
        <p:spPr>
          <a:xfrm>
            <a:off x="4413056" y="850982"/>
            <a:ext cx="3066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Per Capita GDP</a:t>
            </a:r>
          </a:p>
          <a:p>
            <a:pPr lvl="0" algn="ctr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(Current Market Prices, USD)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448097" y="618616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2006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2501722" y="618616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2007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3519962" y="618616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2008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4528792" y="618616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2009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5529192" y="618616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2010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6623881" y="618616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2011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7620984" y="618616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2012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8628345" y="618616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2013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9687617" y="618616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2014</a:t>
            </a:r>
          </a:p>
        </p:txBody>
      </p:sp>
      <p:sp>
        <p:nvSpPr>
          <p:cNvPr id="318" name="TextBox 317"/>
          <p:cNvSpPr txBox="1"/>
          <p:nvPr/>
        </p:nvSpPr>
        <p:spPr>
          <a:xfrm>
            <a:off x="10663489" y="618616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5490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World Economic Outlook April 2016, International Monetary Fund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61252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MODERATE GROWTH AMONG REGIONAL ECONOMIES</a:t>
            </a:r>
          </a:p>
        </p:txBody>
      </p:sp>
      <p:graphicFrame>
        <p:nvGraphicFramePr>
          <p:cNvPr id="280" name="Chart 279"/>
          <p:cNvGraphicFramePr>
            <a:graphicFrameLocks/>
          </p:cNvGraphicFramePr>
          <p:nvPr>
            <p:extLst/>
          </p:nvPr>
        </p:nvGraphicFramePr>
        <p:xfrm>
          <a:off x="457200" y="1176210"/>
          <a:ext cx="11277600" cy="562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6598920" y="2733402"/>
            <a:ext cx="800100" cy="3246120"/>
          </a:xfrm>
          <a:prstGeom prst="rect">
            <a:avLst/>
          </a:prstGeom>
          <a:solidFill>
            <a:srgbClr val="FF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2154" y="1461581"/>
            <a:ext cx="35076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Average Real GDP Growth</a:t>
            </a:r>
          </a:p>
          <a:p>
            <a:pPr lvl="0" algn="ctr">
              <a:defRPr/>
            </a:pPr>
            <a:r>
              <a:rPr lang="en-US" sz="168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2011 – 2015 (%)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0" grpId="0">
        <p:bldAsOne/>
      </p:bldGraphic>
      <p:bldP spid="7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056927300"/>
              </p:ext>
            </p:extLst>
          </p:nvPr>
        </p:nvGraphicFramePr>
        <p:xfrm>
          <a:off x="1355330" y="1572862"/>
          <a:ext cx="10005628" cy="4966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7" y="1625879"/>
            <a:ext cx="512358" cy="512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87" y="2249143"/>
            <a:ext cx="377143" cy="377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" y="2773854"/>
            <a:ext cx="457903" cy="457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7" y="3361768"/>
            <a:ext cx="411093" cy="411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7" y="3958858"/>
            <a:ext cx="343003" cy="343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1" y="4434057"/>
            <a:ext cx="512357" cy="512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7" y="4998154"/>
            <a:ext cx="512357" cy="512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6" y="5614945"/>
            <a:ext cx="411093" cy="411093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6353403" y="1725562"/>
            <a:ext cx="3701" cy="4537671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05335" y="1725562"/>
            <a:ext cx="3191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Information Technology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0033" y="5663995"/>
            <a:ext cx="2951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Wholesale and retail trade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9345" y="5097836"/>
            <a:ext cx="1762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Transportation</a:t>
            </a:r>
            <a:endParaRPr lang="en-GB" sz="1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295" y="4533739"/>
            <a:ext cx="1734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Manufacturing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2297" y="397386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Tourism</a:t>
            </a:r>
            <a:endParaRPr lang="en-GB" sz="1600" b="1" dirty="0">
              <a:solidFill>
                <a:schemeClr val="bg1"/>
              </a:solidFill>
              <a:latin typeface="Montserrat" panose="00000500000000000000" pitchFamily="2" charset="0"/>
              <a:cs typeface="Georg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6580" y="3410818"/>
            <a:ext cx="1364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Real Estate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6958" y="2846309"/>
            <a:ext cx="1555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Construction</a:t>
            </a:r>
            <a:endParaRPr lang="en-GB" sz="1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3684" y="2281218"/>
            <a:ext cx="2056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Montserrat" panose="00000500000000000000" pitchFamily="2" charset="0"/>
                <a:cs typeface="Georgia"/>
              </a:rPr>
              <a:t>Financial Services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48000" y="853729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Average Growth of Key Growth Sectors </a:t>
            </a:r>
          </a:p>
          <a:p>
            <a:pPr algn="ctr"/>
            <a:r>
              <a:rPr lang="en-US" sz="16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2011-2015 (% Change)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261252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SERVICES LEADING GROWTH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5103" y="6602801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National Accounts Statistics 2015, Department of Census and Statistics of Sri Lanka</a:t>
            </a:r>
          </a:p>
        </p:txBody>
      </p:sp>
    </p:spTree>
    <p:extLst>
      <p:ext uri="{BB962C8B-B14F-4D97-AF65-F5344CB8AC3E}">
        <p14:creationId xmlns:p14="http://schemas.microsoft.com/office/powerpoint/2010/main" val="18177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Budget Speech 2016, Ministry of Finance and Annual Report 2015, Central Bank of Sri Lanka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61252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INVESTMENTS MAINTAINED </a:t>
            </a:r>
            <a:b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</a:br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AT A HEALTHY LEVEL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457955"/>
              </p:ext>
            </p:extLst>
          </p:nvPr>
        </p:nvGraphicFramePr>
        <p:xfrm>
          <a:off x="457200" y="1812446"/>
          <a:ext cx="11277600" cy="484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3048000" y="1461581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Total Investment </a:t>
            </a:r>
          </a:p>
          <a:p>
            <a:pPr algn="ctr"/>
            <a:r>
              <a:rPr lang="en-US" sz="16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(% of GDP)</a:t>
            </a:r>
          </a:p>
        </p:txBody>
      </p:sp>
    </p:spTree>
    <p:extLst>
      <p:ext uri="{BB962C8B-B14F-4D97-AF65-F5344CB8AC3E}">
        <p14:creationId xmlns:p14="http://schemas.microsoft.com/office/powerpoint/2010/main" val="442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8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8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8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/>
        </p:bldSub>
      </p:bldGraphic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757" y="277581"/>
            <a:ext cx="900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INVESTMENT OUTPERFORMING REGIONAL COMPETITORS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World Economic Outlook Database, Oct 15, International Monetary Fund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662094"/>
              </p:ext>
            </p:extLst>
          </p:nvPr>
        </p:nvGraphicFramePr>
        <p:xfrm>
          <a:off x="457200" y="1885949"/>
          <a:ext cx="11277600" cy="4631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719017" y="2718470"/>
            <a:ext cx="603249" cy="3300192"/>
          </a:xfrm>
          <a:prstGeom prst="rect">
            <a:avLst/>
          </a:prstGeom>
          <a:solidFill>
            <a:srgbClr val="FF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0" y="1571252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Total Investment </a:t>
            </a:r>
          </a:p>
          <a:p>
            <a:pPr algn="ctr"/>
            <a:r>
              <a:rPr lang="en-US" sz="16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2013 (% of GDP)</a:t>
            </a:r>
          </a:p>
        </p:txBody>
      </p:sp>
    </p:spTree>
    <p:extLst>
      <p:ext uri="{BB962C8B-B14F-4D97-AF65-F5344CB8AC3E}">
        <p14:creationId xmlns:p14="http://schemas.microsoft.com/office/powerpoint/2010/main" val="28870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306714"/>
          <a:ext cx="11256579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277581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FOCUS ON FOREIGN DIRECT INVESTMENT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486" y="6471745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P- Provisional</a:t>
            </a:r>
          </a:p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955849"/>
            <a:ext cx="6096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FDI Inflows </a:t>
            </a:r>
          </a:p>
          <a:p>
            <a:pPr algn="ctr"/>
            <a:r>
              <a:rPr lang="en-GB" sz="16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(USD Millions)</a:t>
            </a:r>
          </a:p>
        </p:txBody>
      </p:sp>
    </p:spTree>
    <p:extLst>
      <p:ext uri="{BB962C8B-B14F-4D97-AF65-F5344CB8AC3E}">
        <p14:creationId xmlns:p14="http://schemas.microsoft.com/office/powerpoint/2010/main" val="15643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92393" y="1792492"/>
            <a:ext cx="647700" cy="4612595"/>
          </a:xfrm>
          <a:prstGeom prst="rect">
            <a:avLst/>
          </a:prstGeom>
          <a:solidFill>
            <a:srgbClr val="FFC5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302829" y="1743247"/>
          <a:ext cx="5431972" cy="475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268069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INFLATION AT A LOW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6500" y="6610073"/>
            <a:ext cx="58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International Financial Statistics, International Monetary Fund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57199" y="1546981"/>
          <a:ext cx="5241471" cy="4772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1133850"/>
            <a:ext cx="52414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Headline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Inflation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0"/>
              </a:rPr>
              <a:t>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0"/>
              </a:rPr>
            </a:b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0"/>
              </a:rPr>
              <a:t>(Monthly Year-on-Year, % Change)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7187" y="1138261"/>
            <a:ext cx="35221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Inflation</a:t>
            </a:r>
            <a:r>
              <a:rPr lang="en-US" sz="2000" dirty="0"/>
              <a:t> </a:t>
            </a:r>
            <a:br>
              <a:rPr lang="en-US" dirty="0"/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0"/>
              </a:rPr>
              <a:t>(Annual Year-on-Year, % Change)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03" y="6610073"/>
            <a:ext cx="58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Inflation and Prices, Department of Census and Statistics of Sri Lanka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057900" y="1133850"/>
            <a:ext cx="0" cy="5185305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4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1" grpId="0" uiExpand="1">
        <p:bldAsOne/>
      </p:bldGraphic>
      <p:bldP spid="3" grpId="0"/>
      <p:bldGraphic spid="9" grpId="0" uiExpand="1">
        <p:bldSub>
          <a:bldChart bld="series"/>
        </p:bldSub>
      </p:bldGraphic>
      <p:bldP spid="4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8199" y="2729315"/>
            <a:ext cx="7005386" cy="1674436"/>
            <a:chOff x="552450" y="3110984"/>
            <a:chExt cx="7005386" cy="1674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50" y="3201678"/>
              <a:ext cx="1009649" cy="14326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90436" y="3400425"/>
              <a:ext cx="5867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latin typeface="Arial Black" panose="020B0A04020102020204" pitchFamily="34" charset="0"/>
                </a:rPr>
                <a:t>MINISTRY OF</a:t>
              </a:r>
              <a:br>
                <a:rPr lang="en-US" sz="4200" b="1" dirty="0">
                  <a:latin typeface="Arial Black" panose="020B0A04020102020204" pitchFamily="34" charset="0"/>
                </a:rPr>
              </a:br>
              <a:r>
                <a:rPr lang="en-US" sz="4200" b="1" dirty="0">
                  <a:latin typeface="Arial Black" panose="020B0A04020102020204" pitchFamily="34" charset="0"/>
                </a:rPr>
                <a:t>FOREIGN AFFAIRS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90436" y="3110984"/>
              <a:ext cx="45127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F4E55"/>
                  </a:solidFill>
                  <a:latin typeface="Montserrat Light" panose="00000400000000000000" pitchFamily="2" charset="0"/>
                </a:rPr>
                <a:t>AN EDUCATIONAL PRESENTATION BY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1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42363" y="1758188"/>
            <a:ext cx="1827679" cy="4642611"/>
          </a:xfrm>
          <a:prstGeom prst="rect">
            <a:avLst/>
          </a:prstGeom>
          <a:solidFill>
            <a:srgbClr val="FFC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249465"/>
          <a:ext cx="11277600" cy="5113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268069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COMPETITIVE INTEREST RATES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International Financial Statistics, International Monetary Fund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9056" y="1099546"/>
            <a:ext cx="505388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Lending Rates </a:t>
            </a:r>
          </a:p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(%)</a:t>
            </a:r>
          </a:p>
        </p:txBody>
      </p:sp>
    </p:spTree>
    <p:extLst>
      <p:ext uri="{BB962C8B-B14F-4D97-AF65-F5344CB8AC3E}">
        <p14:creationId xmlns:p14="http://schemas.microsoft.com/office/powerpoint/2010/main" val="1503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6" grpId="0" uiExpand="1">
        <p:bldSub>
          <a:bldChart bld="category"/>
        </p:bldSub>
      </p:bldGraphic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92620" y="1581150"/>
            <a:ext cx="1429479" cy="46985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15653" y="1581150"/>
            <a:ext cx="1437368" cy="46985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0947" y="1581150"/>
            <a:ext cx="1406976" cy="46985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1148" y="1553640"/>
            <a:ext cx="1387926" cy="472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47393" y="1553640"/>
            <a:ext cx="1393554" cy="472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10789" y="1553640"/>
            <a:ext cx="1346199" cy="472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68069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  <a:t>NARROWING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23D4D"/>
                </a:solidFill>
                <a:effectLst/>
                <a:uLnTx/>
                <a:uFillTx/>
                <a:latin typeface="Montserrat" panose="00000500000000000000" pitchFamily="2" charset="0"/>
              </a:rPr>
              <a:t>TRADE </a:t>
            </a:r>
            <a: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  <a:t>DEFICIT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23D4D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612425"/>
            <a:ext cx="8134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Source: Annual Report 2015,Central Bank of Sri Lanka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83324" y="867061"/>
          <a:ext cx="11151476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/>
          <p:cNvSpPr/>
          <p:nvPr/>
        </p:nvSpPr>
        <p:spPr>
          <a:xfrm>
            <a:off x="1951383" y="867061"/>
            <a:ext cx="828923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Exports, Imports and Trade Balance</a:t>
            </a:r>
          </a:p>
          <a:p>
            <a:pPr algn="ctr"/>
            <a:r>
              <a:rPr lang="en-US" sz="1600" spc="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j-ea"/>
                <a:cs typeface="+mj-cs"/>
              </a:rPr>
              <a:t> (% of GDP)</a:t>
            </a:r>
          </a:p>
        </p:txBody>
      </p:sp>
    </p:spTree>
    <p:extLst>
      <p:ext uri="{BB962C8B-B14F-4D97-AF65-F5344CB8AC3E}">
        <p14:creationId xmlns:p14="http://schemas.microsoft.com/office/powerpoint/2010/main" val="11001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75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5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75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5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Graphic spid="11" grpId="0" uiExpand="1">
        <p:bldSub>
          <a:bldChart bld="category"/>
        </p:bldSub>
      </p:bldGraphic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5168161"/>
            <a:ext cx="202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Textile &amp; Garments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" y="4312919"/>
            <a:ext cx="15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Travel Services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3396248"/>
            <a:ext cx="1572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Transport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Services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2693628"/>
            <a:ext cx="202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Tea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1560740"/>
            <a:ext cx="2029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Telecom and Computer Services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22723" y="1693300"/>
            <a:ext cx="2212894" cy="593483"/>
            <a:chOff x="2120291" y="1451197"/>
            <a:chExt cx="2212894" cy="593483"/>
          </a:xfrm>
        </p:grpSpPr>
        <p:sp>
          <p:nvSpPr>
            <p:cNvPr id="21" name="Rounded Rectangle 20"/>
            <p:cNvSpPr/>
            <p:nvPr/>
          </p:nvSpPr>
          <p:spPr>
            <a:xfrm>
              <a:off x="2120291" y="1451197"/>
              <a:ext cx="872097" cy="593483"/>
            </a:xfrm>
            <a:prstGeom prst="roundRect">
              <a:avLst>
                <a:gd name="adj" fmla="val 17212"/>
              </a:avLst>
            </a:prstGeom>
            <a:solidFill>
              <a:srgbClr val="F28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83167" y="1555743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BOLD" panose="00000800000000000000" pitchFamily="2" charset="0"/>
                </a:rPr>
                <a:t>5%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22726" y="2542774"/>
            <a:ext cx="2746082" cy="626960"/>
            <a:chOff x="2120294" y="2300671"/>
            <a:chExt cx="2746082" cy="626960"/>
          </a:xfrm>
        </p:grpSpPr>
        <p:sp>
          <p:nvSpPr>
            <p:cNvPr id="20" name="Rounded Rectangle 19"/>
            <p:cNvSpPr/>
            <p:nvPr/>
          </p:nvSpPr>
          <p:spPr>
            <a:xfrm>
              <a:off x="2120294" y="2300671"/>
              <a:ext cx="1427198" cy="626960"/>
            </a:xfrm>
            <a:prstGeom prst="roundRect">
              <a:avLst/>
            </a:prstGeom>
            <a:solidFill>
              <a:srgbClr val="F28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16358" y="2421956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BOLD" panose="00000800000000000000" pitchFamily="2" charset="0"/>
                </a:rPr>
                <a:t>8%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22726" y="3432327"/>
            <a:ext cx="3462909" cy="597526"/>
            <a:chOff x="2120294" y="3190224"/>
            <a:chExt cx="3462909" cy="597526"/>
          </a:xfrm>
        </p:grpSpPr>
        <p:sp>
          <p:nvSpPr>
            <p:cNvPr id="19" name="Rounded Rectangle 18"/>
            <p:cNvSpPr/>
            <p:nvPr/>
          </p:nvSpPr>
          <p:spPr>
            <a:xfrm>
              <a:off x="2120294" y="3190224"/>
              <a:ext cx="2121074" cy="597526"/>
            </a:xfrm>
            <a:prstGeom prst="roundRect">
              <a:avLst/>
            </a:prstGeom>
            <a:solidFill>
              <a:srgbClr val="F28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33185" y="3304908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BOLD" panose="00000800000000000000" pitchFamily="2" charset="0"/>
                </a:rPr>
                <a:t>12%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22726" y="4301314"/>
            <a:ext cx="4474708" cy="607984"/>
            <a:chOff x="2120294" y="4059211"/>
            <a:chExt cx="4474708" cy="607984"/>
          </a:xfrm>
        </p:grpSpPr>
        <p:sp>
          <p:nvSpPr>
            <p:cNvPr id="18" name="Rounded Rectangle 17"/>
            <p:cNvSpPr/>
            <p:nvPr/>
          </p:nvSpPr>
          <p:spPr>
            <a:xfrm>
              <a:off x="2120294" y="4059211"/>
              <a:ext cx="3175766" cy="607984"/>
            </a:xfrm>
            <a:prstGeom prst="roundRect">
              <a:avLst/>
            </a:prstGeom>
            <a:solidFill>
              <a:srgbClr val="F28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44984" y="4171007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BOLD" panose="00000800000000000000" pitchFamily="2" charset="0"/>
                </a:rPr>
                <a:t>18%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22726" y="5160194"/>
            <a:ext cx="6415681" cy="600709"/>
            <a:chOff x="2120294" y="4938655"/>
            <a:chExt cx="6415681" cy="600709"/>
          </a:xfrm>
        </p:grpSpPr>
        <p:sp>
          <p:nvSpPr>
            <p:cNvPr id="17" name="Rounded Rectangle 16"/>
            <p:cNvSpPr/>
            <p:nvPr/>
          </p:nvSpPr>
          <p:spPr>
            <a:xfrm>
              <a:off x="2120294" y="4938655"/>
              <a:ext cx="5130303" cy="600709"/>
            </a:xfrm>
            <a:prstGeom prst="roundRect">
              <a:avLst/>
            </a:prstGeom>
            <a:solidFill>
              <a:srgbClr val="F28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85957" y="5030443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BOLD" panose="00000800000000000000" pitchFamily="2" charset="0"/>
                </a:rPr>
                <a:t>29%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802880" y="2474893"/>
            <a:ext cx="3931920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Georgia"/>
              </a:rPr>
              <a:t>TOTAL EXPORTS</a:t>
            </a:r>
            <a:b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OLD" panose="00000800000000000000" pitchFamily="2" charset="0"/>
                <a:cs typeface="Georgia"/>
              </a:rPr>
            </a:br>
            <a:r>
              <a:rPr lang="en-US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USD </a:t>
            </a:r>
            <a:r>
              <a:rPr lang="en-GB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17</a:t>
            </a:r>
            <a:r>
              <a:rPr lang="en-US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 MN </a:t>
            </a:r>
            <a:b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OLD" panose="00000800000000000000" pitchFamily="2" charset="0"/>
                <a:cs typeface="Georgia"/>
              </a:rPr>
            </a:b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Georgia"/>
              </a:rPr>
              <a:t>(20% of GDP)</a:t>
            </a:r>
            <a:endParaRPr lang="en-GB" sz="3600" u="sng" kern="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2" charset="0"/>
              <a:cs typeface="Georg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96766" y="6611810"/>
            <a:ext cx="4838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268069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  <a:t>KEY EXPORTS</a:t>
            </a:r>
            <a:b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</a:br>
            <a:r>
              <a:rPr lang="en-US" sz="1600" spc="50" dirty="0">
                <a:solidFill>
                  <a:srgbClr val="123D4D"/>
                </a:solidFill>
                <a:latin typeface="Montserrat" panose="00000500000000000000" pitchFamily="2" charset="0"/>
              </a:rPr>
              <a:t>2015 (% of GDP)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35" y="1680065"/>
            <a:ext cx="619953" cy="6199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40" y="2503222"/>
            <a:ext cx="750143" cy="750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35" y="4317958"/>
            <a:ext cx="619953" cy="6199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35" y="5217923"/>
            <a:ext cx="619953" cy="6199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38" y="3403556"/>
            <a:ext cx="681947" cy="6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-23976" y="5327042"/>
            <a:ext cx="202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" panose="00000500000000000000" pitchFamily="2" charset="0"/>
              </a:rPr>
              <a:t>Fuel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4852" y="4326100"/>
            <a:ext cx="180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" panose="00000500000000000000" pitchFamily="2" charset="0"/>
              </a:rPr>
              <a:t>Machinery &amp; Equipment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3224" y="3582278"/>
            <a:ext cx="157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" panose="00000500000000000000" pitchFamily="2" charset="0"/>
              </a:rPr>
              <a:t>Textile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2585693"/>
            <a:ext cx="202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" panose="00000500000000000000" pitchFamily="2" charset="0"/>
              </a:rPr>
              <a:t>Food &amp; </a:t>
            </a:r>
            <a:br>
              <a:rPr lang="en-US" dirty="0">
                <a:latin typeface="Montserrat" panose="00000500000000000000" pitchFamily="2" charset="0"/>
              </a:rPr>
            </a:br>
            <a:r>
              <a:rPr lang="en-US" dirty="0">
                <a:latin typeface="Montserrat" panose="00000500000000000000" pitchFamily="2" charset="0"/>
              </a:rPr>
              <a:t>Beverages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1726794"/>
            <a:ext cx="202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Montserrat" panose="00000500000000000000" pitchFamily="2" charset="0"/>
              </a:rPr>
              <a:t>Transport</a:t>
            </a:r>
            <a:br>
              <a:rPr lang="en-US" dirty="0">
                <a:latin typeface="Montserrat" panose="00000500000000000000" pitchFamily="2" charset="0"/>
              </a:rPr>
            </a:br>
            <a:r>
              <a:rPr lang="en-US" dirty="0">
                <a:latin typeface="Montserrat" panose="00000500000000000000" pitchFamily="2" charset="0"/>
              </a:rPr>
              <a:t>Services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3700" y="1718086"/>
            <a:ext cx="4089081" cy="593483"/>
            <a:chOff x="2120291" y="1451197"/>
            <a:chExt cx="4089081" cy="593483"/>
          </a:xfrm>
        </p:grpSpPr>
        <p:sp>
          <p:nvSpPr>
            <p:cNvPr id="21" name="Rounded Rectangle 20"/>
            <p:cNvSpPr/>
            <p:nvPr/>
          </p:nvSpPr>
          <p:spPr>
            <a:xfrm>
              <a:off x="2120291" y="1451197"/>
              <a:ext cx="2812914" cy="593483"/>
            </a:xfrm>
            <a:prstGeom prst="roundRect">
              <a:avLst>
                <a:gd name="adj" fmla="val 17212"/>
              </a:avLst>
            </a:prstGeom>
            <a:solidFill>
              <a:srgbClr val="E6A4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59354" y="1570405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0"/>
                </a:rPr>
                <a:t>7%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11785" y="2567560"/>
            <a:ext cx="5331689" cy="626960"/>
            <a:chOff x="2098376" y="2300671"/>
            <a:chExt cx="5331689" cy="626960"/>
          </a:xfrm>
        </p:grpSpPr>
        <p:sp>
          <p:nvSpPr>
            <p:cNvPr id="20" name="Rounded Rectangle 19"/>
            <p:cNvSpPr/>
            <p:nvPr/>
          </p:nvSpPr>
          <p:spPr>
            <a:xfrm>
              <a:off x="2098376" y="2300671"/>
              <a:ext cx="4055521" cy="626960"/>
            </a:xfrm>
            <a:prstGeom prst="roundRect">
              <a:avLst/>
            </a:prstGeom>
            <a:solidFill>
              <a:srgbClr val="E6A4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0047" y="2451525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0"/>
                </a:rPr>
                <a:t>10%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33702" y="3457113"/>
            <a:ext cx="5339097" cy="597526"/>
            <a:chOff x="2120293" y="3190224"/>
            <a:chExt cx="5339097" cy="597526"/>
          </a:xfrm>
        </p:grpSpPr>
        <p:sp>
          <p:nvSpPr>
            <p:cNvPr id="19" name="Rounded Rectangle 18"/>
            <p:cNvSpPr/>
            <p:nvPr/>
          </p:nvSpPr>
          <p:spPr>
            <a:xfrm>
              <a:off x="2120293" y="3190224"/>
              <a:ext cx="4062930" cy="597526"/>
            </a:xfrm>
            <a:prstGeom prst="roundRect">
              <a:avLst/>
            </a:prstGeom>
            <a:solidFill>
              <a:srgbClr val="E6A4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09372" y="3317083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0"/>
                </a:rPr>
                <a:t>10%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33702" y="4326100"/>
            <a:ext cx="6097263" cy="607984"/>
            <a:chOff x="2120293" y="4326100"/>
            <a:chExt cx="6097263" cy="607984"/>
          </a:xfrm>
        </p:grpSpPr>
        <p:sp>
          <p:nvSpPr>
            <p:cNvPr id="18" name="Rounded Rectangle 17"/>
            <p:cNvSpPr/>
            <p:nvPr/>
          </p:nvSpPr>
          <p:spPr>
            <a:xfrm>
              <a:off x="2120293" y="4326100"/>
              <a:ext cx="4847245" cy="607984"/>
            </a:xfrm>
            <a:prstGeom prst="roundRect">
              <a:avLst/>
            </a:prstGeom>
            <a:solidFill>
              <a:srgbClr val="E6A4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67538" y="4450557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0"/>
                </a:rPr>
                <a:t>12%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33703" y="5205544"/>
            <a:ext cx="6102368" cy="600709"/>
            <a:chOff x="2120294" y="5205544"/>
            <a:chExt cx="6102368" cy="600709"/>
          </a:xfrm>
        </p:grpSpPr>
        <p:sp>
          <p:nvSpPr>
            <p:cNvPr id="17" name="Rounded Rectangle 16"/>
            <p:cNvSpPr/>
            <p:nvPr/>
          </p:nvSpPr>
          <p:spPr>
            <a:xfrm>
              <a:off x="2120294" y="5205544"/>
              <a:ext cx="4847244" cy="600709"/>
            </a:xfrm>
            <a:prstGeom prst="roundRect">
              <a:avLst/>
            </a:prstGeom>
            <a:solidFill>
              <a:srgbClr val="E6A4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972644" y="5327042"/>
              <a:ext cx="1250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BOLD" panose="00000800000000000000" pitchFamily="2" charset="0"/>
                </a:rPr>
                <a:t>12%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458200" y="6612425"/>
            <a:ext cx="4057650" cy="24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92547" y="2474893"/>
            <a:ext cx="4304735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Georgia"/>
              </a:rPr>
              <a:t>TOTAL IMPORTS</a:t>
            </a:r>
            <a:b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OLD" panose="00000800000000000000" pitchFamily="2" charset="0"/>
                <a:cs typeface="Georgia"/>
              </a:rPr>
            </a:br>
            <a:r>
              <a:rPr lang="en-US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USD </a:t>
            </a:r>
            <a:r>
              <a:rPr lang="en-GB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23</a:t>
            </a:r>
            <a:r>
              <a:rPr lang="en-US" sz="3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2" charset="0"/>
                <a:cs typeface="Georgia"/>
              </a:rPr>
              <a:t> MN </a:t>
            </a:r>
            <a:b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BOLD" panose="00000800000000000000" pitchFamily="2" charset="0"/>
                <a:cs typeface="Georgia"/>
              </a:rPr>
            </a:br>
            <a:r>
              <a:rPr lang="en-US" sz="2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  <a:cs typeface="Georgia"/>
              </a:rPr>
              <a:t>(28% of GDP)</a:t>
            </a:r>
            <a:endParaRPr lang="en-GB" sz="3600" u="sng" kern="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2" charset="0"/>
              <a:cs typeface="Georg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200" y="268069"/>
            <a:ext cx="1127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  <a:t>KEY IMPORTS</a:t>
            </a:r>
            <a:br>
              <a:rPr lang="en-US" sz="3600" b="1" kern="0" dirty="0">
                <a:solidFill>
                  <a:srgbClr val="123D4D"/>
                </a:solidFill>
                <a:latin typeface="Montserrat" panose="00000500000000000000" pitchFamily="2" charset="0"/>
              </a:rPr>
            </a:br>
            <a:r>
              <a:rPr lang="en-US" sz="1600" spc="50" dirty="0">
                <a:solidFill>
                  <a:srgbClr val="123D4D"/>
                </a:solidFill>
                <a:latin typeface="Montserrat" panose="00000500000000000000" pitchFamily="2" charset="0"/>
              </a:rPr>
              <a:t>2015 (% of GDP)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30" y="2341751"/>
            <a:ext cx="998440" cy="998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79" y="4271524"/>
            <a:ext cx="750143" cy="7501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53" y="3485292"/>
            <a:ext cx="563594" cy="56359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77" y="1690324"/>
            <a:ext cx="681947" cy="68194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53" y="5205513"/>
            <a:ext cx="563594" cy="5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1042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TOP </a:t>
            </a:r>
            <a:r>
              <a:rPr lang="en-US" sz="5400" b="1" dirty="0">
                <a:solidFill>
                  <a:srgbClr val="123D4D"/>
                </a:solidFill>
                <a:latin typeface="Montserrat" panose="00000500000000000000" pitchFamily="2" charset="0"/>
              </a:rPr>
              <a:t>5</a:t>
            </a:r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 EXPORT MARKETS</a:t>
            </a:r>
            <a:endParaRPr lang="en-US" sz="3600" b="1" strike="sngStrike" dirty="0">
              <a:solidFill>
                <a:srgbClr val="123D4D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 Annual Report 2015, Central Bank of Sri Lanka</a:t>
            </a:r>
          </a:p>
        </p:txBody>
      </p:sp>
      <p:sp>
        <p:nvSpPr>
          <p:cNvPr id="4" name="Rectangle 3"/>
          <p:cNvSpPr/>
          <p:nvPr/>
        </p:nvSpPr>
        <p:spPr>
          <a:xfrm>
            <a:off x="4825716" y="894266"/>
            <a:ext cx="2682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2015 (% of total exports) 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36" y="1750074"/>
            <a:ext cx="9192128" cy="496789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626307" y="1529084"/>
            <a:ext cx="1105429" cy="2355050"/>
            <a:chOff x="3163717" y="2052632"/>
            <a:chExt cx="1105429" cy="2355050"/>
          </a:xfrm>
        </p:grpSpPr>
        <p:grpSp>
          <p:nvGrpSpPr>
            <p:cNvPr id="19" name="Group 18"/>
            <p:cNvGrpSpPr/>
            <p:nvPr/>
          </p:nvGrpSpPr>
          <p:grpSpPr>
            <a:xfrm>
              <a:off x="3612988" y="4197269"/>
              <a:ext cx="210403" cy="210413"/>
              <a:chOff x="2790028" y="4761149"/>
              <a:chExt cx="210403" cy="210413"/>
            </a:xfrm>
          </p:grpSpPr>
          <p:sp>
            <p:nvSpPr>
              <p:cNvPr id="17" name="AutoShape 4"/>
              <p:cNvSpPr>
                <a:spLocks/>
              </p:cNvSpPr>
              <p:nvPr/>
            </p:nvSpPr>
            <p:spPr bwMode="auto">
              <a:xfrm>
                <a:off x="2856080" y="4827204"/>
                <a:ext cx="80065" cy="80069"/>
              </a:xfrm>
              <a:custGeom>
                <a:avLst/>
                <a:gdLst>
                  <a:gd name="T0" fmla="*/ 2155266 w 21598"/>
                  <a:gd name="T1" fmla="*/ 1077647 h 21598"/>
                  <a:gd name="T2" fmla="*/ 2073241 w 21598"/>
                  <a:gd name="T3" fmla="*/ 665212 h 21598"/>
                  <a:gd name="T4" fmla="*/ 1839627 w 21598"/>
                  <a:gd name="T5" fmla="*/ 315638 h 21598"/>
                  <a:gd name="T6" fmla="*/ 1490054 w 21598"/>
                  <a:gd name="T7" fmla="*/ 82024 h 21598"/>
                  <a:gd name="T8" fmla="*/ 1077647 w 21598"/>
                  <a:gd name="T9" fmla="*/ 0 h 21598"/>
                  <a:gd name="T10" fmla="*/ 665212 w 21598"/>
                  <a:gd name="T11" fmla="*/ 82024 h 21598"/>
                  <a:gd name="T12" fmla="*/ 315638 w 21598"/>
                  <a:gd name="T13" fmla="*/ 315638 h 21598"/>
                  <a:gd name="T14" fmla="*/ 82024 w 21598"/>
                  <a:gd name="T15" fmla="*/ 665212 h 21598"/>
                  <a:gd name="T16" fmla="*/ 0 w 21598"/>
                  <a:gd name="T17" fmla="*/ 1077647 h 21598"/>
                  <a:gd name="T18" fmla="*/ 82024 w 21598"/>
                  <a:gd name="T19" fmla="*/ 1490054 h 21598"/>
                  <a:gd name="T20" fmla="*/ 315638 w 21598"/>
                  <a:gd name="T21" fmla="*/ 1839627 h 21598"/>
                  <a:gd name="T22" fmla="*/ 665212 w 21598"/>
                  <a:gd name="T23" fmla="*/ 2073241 h 21598"/>
                  <a:gd name="T24" fmla="*/ 1077647 w 21598"/>
                  <a:gd name="T25" fmla="*/ 2155266 h 21598"/>
                  <a:gd name="T26" fmla="*/ 1490054 w 21598"/>
                  <a:gd name="T27" fmla="*/ 2073241 h 21598"/>
                  <a:gd name="T28" fmla="*/ 1839627 w 21598"/>
                  <a:gd name="T29" fmla="*/ 1839627 h 21598"/>
                  <a:gd name="T30" fmla="*/ 2073241 w 21598"/>
                  <a:gd name="T31" fmla="*/ 1490054 h 21598"/>
                  <a:gd name="T32" fmla="*/ 2155266 w 21598"/>
                  <a:gd name="T33" fmla="*/ 1077647 h 21598"/>
                  <a:gd name="T34" fmla="*/ 2155266 w 21598"/>
                  <a:gd name="T35" fmla="*/ 1077647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FFAF57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8" name="AutoShape 5"/>
              <p:cNvSpPr>
                <a:spLocks/>
              </p:cNvSpPr>
              <p:nvPr/>
            </p:nvSpPr>
            <p:spPr bwMode="auto">
              <a:xfrm>
                <a:off x="2790028" y="4761149"/>
                <a:ext cx="210403" cy="210413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noFill/>
              <a:ln w="6350" cap="flat">
                <a:solidFill>
                  <a:srgbClr val="FFAF5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3167232" y="2052632"/>
              <a:ext cx="1101914" cy="125762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AF57"/>
            </a:solidFill>
            <a:ln>
              <a:solidFill>
                <a:srgbClr val="FFAF57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3716865" y="3414648"/>
              <a:ext cx="0" cy="713336"/>
            </a:xfrm>
            <a:prstGeom prst="line">
              <a:avLst/>
            </a:prstGeom>
            <a:ln w="12700">
              <a:solidFill>
                <a:srgbClr val="FFAF57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163717" y="2277581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USA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163717" y="2516865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27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36655" y="1444452"/>
            <a:ext cx="1105429" cy="2121884"/>
            <a:chOff x="3163717" y="2285798"/>
            <a:chExt cx="1105429" cy="2121884"/>
          </a:xfrm>
        </p:grpSpPr>
        <p:grpSp>
          <p:nvGrpSpPr>
            <p:cNvPr id="44" name="Group 43"/>
            <p:cNvGrpSpPr/>
            <p:nvPr/>
          </p:nvGrpSpPr>
          <p:grpSpPr>
            <a:xfrm>
              <a:off x="3612988" y="4197269"/>
              <a:ext cx="210403" cy="210413"/>
              <a:chOff x="2790028" y="4761149"/>
              <a:chExt cx="210403" cy="210413"/>
            </a:xfrm>
          </p:grpSpPr>
          <p:sp>
            <p:nvSpPr>
              <p:cNvPr id="49" name="AutoShape 4"/>
              <p:cNvSpPr>
                <a:spLocks/>
              </p:cNvSpPr>
              <p:nvPr/>
            </p:nvSpPr>
            <p:spPr bwMode="auto">
              <a:xfrm>
                <a:off x="2856080" y="4827204"/>
                <a:ext cx="80065" cy="80069"/>
              </a:xfrm>
              <a:custGeom>
                <a:avLst/>
                <a:gdLst>
                  <a:gd name="T0" fmla="*/ 2155266 w 21598"/>
                  <a:gd name="T1" fmla="*/ 1077647 h 21598"/>
                  <a:gd name="T2" fmla="*/ 2073241 w 21598"/>
                  <a:gd name="T3" fmla="*/ 665212 h 21598"/>
                  <a:gd name="T4" fmla="*/ 1839627 w 21598"/>
                  <a:gd name="T5" fmla="*/ 315638 h 21598"/>
                  <a:gd name="T6" fmla="*/ 1490054 w 21598"/>
                  <a:gd name="T7" fmla="*/ 82024 h 21598"/>
                  <a:gd name="T8" fmla="*/ 1077647 w 21598"/>
                  <a:gd name="T9" fmla="*/ 0 h 21598"/>
                  <a:gd name="T10" fmla="*/ 665212 w 21598"/>
                  <a:gd name="T11" fmla="*/ 82024 h 21598"/>
                  <a:gd name="T12" fmla="*/ 315638 w 21598"/>
                  <a:gd name="T13" fmla="*/ 315638 h 21598"/>
                  <a:gd name="T14" fmla="*/ 82024 w 21598"/>
                  <a:gd name="T15" fmla="*/ 665212 h 21598"/>
                  <a:gd name="T16" fmla="*/ 0 w 21598"/>
                  <a:gd name="T17" fmla="*/ 1077647 h 21598"/>
                  <a:gd name="T18" fmla="*/ 82024 w 21598"/>
                  <a:gd name="T19" fmla="*/ 1490054 h 21598"/>
                  <a:gd name="T20" fmla="*/ 315638 w 21598"/>
                  <a:gd name="T21" fmla="*/ 1839627 h 21598"/>
                  <a:gd name="T22" fmla="*/ 665212 w 21598"/>
                  <a:gd name="T23" fmla="*/ 2073241 h 21598"/>
                  <a:gd name="T24" fmla="*/ 1077647 w 21598"/>
                  <a:gd name="T25" fmla="*/ 2155266 h 21598"/>
                  <a:gd name="T26" fmla="*/ 1490054 w 21598"/>
                  <a:gd name="T27" fmla="*/ 2073241 h 21598"/>
                  <a:gd name="T28" fmla="*/ 1839627 w 21598"/>
                  <a:gd name="T29" fmla="*/ 1839627 h 21598"/>
                  <a:gd name="T30" fmla="*/ 2073241 w 21598"/>
                  <a:gd name="T31" fmla="*/ 1490054 h 21598"/>
                  <a:gd name="T32" fmla="*/ 2155266 w 21598"/>
                  <a:gd name="T33" fmla="*/ 1077647 h 21598"/>
                  <a:gd name="T34" fmla="*/ 2155266 w 21598"/>
                  <a:gd name="T35" fmla="*/ 1077647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FFAF57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0" name="AutoShape 5"/>
              <p:cNvSpPr>
                <a:spLocks/>
              </p:cNvSpPr>
              <p:nvPr/>
            </p:nvSpPr>
            <p:spPr bwMode="auto">
              <a:xfrm>
                <a:off x="2790028" y="4761149"/>
                <a:ext cx="210403" cy="210413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noFill/>
              <a:ln w="6350" cap="flat">
                <a:solidFill>
                  <a:srgbClr val="FFAF5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5" name="AutoShape 21"/>
            <p:cNvSpPr>
              <a:spLocks/>
            </p:cNvSpPr>
            <p:nvPr/>
          </p:nvSpPr>
          <p:spPr bwMode="auto">
            <a:xfrm>
              <a:off x="3167232" y="2285798"/>
              <a:ext cx="1101914" cy="125762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AF57"/>
            </a:solidFill>
            <a:ln>
              <a:solidFill>
                <a:srgbClr val="FFAF57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3716865" y="3628058"/>
              <a:ext cx="0" cy="499926"/>
            </a:xfrm>
            <a:prstGeom prst="line">
              <a:avLst/>
            </a:prstGeom>
            <a:ln w="12700">
              <a:solidFill>
                <a:srgbClr val="FFAF57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163717" y="2510747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EU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63717" y="2750031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29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726178" y="1785610"/>
            <a:ext cx="994328" cy="2562757"/>
            <a:chOff x="3219476" y="1844925"/>
            <a:chExt cx="994328" cy="2562757"/>
          </a:xfrm>
        </p:grpSpPr>
        <p:grpSp>
          <p:nvGrpSpPr>
            <p:cNvPr id="53" name="Group 52"/>
            <p:cNvGrpSpPr/>
            <p:nvPr/>
          </p:nvGrpSpPr>
          <p:grpSpPr>
            <a:xfrm>
              <a:off x="3612988" y="4197269"/>
              <a:ext cx="210403" cy="210413"/>
              <a:chOff x="2790028" y="4761149"/>
              <a:chExt cx="210403" cy="210413"/>
            </a:xfrm>
          </p:grpSpPr>
          <p:sp>
            <p:nvSpPr>
              <p:cNvPr id="58" name="AutoShape 4"/>
              <p:cNvSpPr>
                <a:spLocks/>
              </p:cNvSpPr>
              <p:nvPr/>
            </p:nvSpPr>
            <p:spPr bwMode="auto">
              <a:xfrm>
                <a:off x="2856080" y="4827204"/>
                <a:ext cx="80065" cy="80069"/>
              </a:xfrm>
              <a:custGeom>
                <a:avLst/>
                <a:gdLst>
                  <a:gd name="T0" fmla="*/ 2155266 w 21598"/>
                  <a:gd name="T1" fmla="*/ 1077647 h 21598"/>
                  <a:gd name="T2" fmla="*/ 2073241 w 21598"/>
                  <a:gd name="T3" fmla="*/ 665212 h 21598"/>
                  <a:gd name="T4" fmla="*/ 1839627 w 21598"/>
                  <a:gd name="T5" fmla="*/ 315638 h 21598"/>
                  <a:gd name="T6" fmla="*/ 1490054 w 21598"/>
                  <a:gd name="T7" fmla="*/ 82024 h 21598"/>
                  <a:gd name="T8" fmla="*/ 1077647 w 21598"/>
                  <a:gd name="T9" fmla="*/ 0 h 21598"/>
                  <a:gd name="T10" fmla="*/ 665212 w 21598"/>
                  <a:gd name="T11" fmla="*/ 82024 h 21598"/>
                  <a:gd name="T12" fmla="*/ 315638 w 21598"/>
                  <a:gd name="T13" fmla="*/ 315638 h 21598"/>
                  <a:gd name="T14" fmla="*/ 82024 w 21598"/>
                  <a:gd name="T15" fmla="*/ 665212 h 21598"/>
                  <a:gd name="T16" fmla="*/ 0 w 21598"/>
                  <a:gd name="T17" fmla="*/ 1077647 h 21598"/>
                  <a:gd name="T18" fmla="*/ 82024 w 21598"/>
                  <a:gd name="T19" fmla="*/ 1490054 h 21598"/>
                  <a:gd name="T20" fmla="*/ 315638 w 21598"/>
                  <a:gd name="T21" fmla="*/ 1839627 h 21598"/>
                  <a:gd name="T22" fmla="*/ 665212 w 21598"/>
                  <a:gd name="T23" fmla="*/ 2073241 h 21598"/>
                  <a:gd name="T24" fmla="*/ 1077647 w 21598"/>
                  <a:gd name="T25" fmla="*/ 2155266 h 21598"/>
                  <a:gd name="T26" fmla="*/ 1490054 w 21598"/>
                  <a:gd name="T27" fmla="*/ 2073241 h 21598"/>
                  <a:gd name="T28" fmla="*/ 1839627 w 21598"/>
                  <a:gd name="T29" fmla="*/ 1839627 h 21598"/>
                  <a:gd name="T30" fmla="*/ 2073241 w 21598"/>
                  <a:gd name="T31" fmla="*/ 1490054 h 21598"/>
                  <a:gd name="T32" fmla="*/ 2155266 w 21598"/>
                  <a:gd name="T33" fmla="*/ 1077647 h 21598"/>
                  <a:gd name="T34" fmla="*/ 2155266 w 21598"/>
                  <a:gd name="T35" fmla="*/ 1077647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FFAF57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9" name="AutoShape 5"/>
              <p:cNvSpPr>
                <a:spLocks/>
              </p:cNvSpPr>
              <p:nvPr/>
            </p:nvSpPr>
            <p:spPr bwMode="auto">
              <a:xfrm>
                <a:off x="2790028" y="4761149"/>
                <a:ext cx="210403" cy="210413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noFill/>
              <a:ln w="6350" cap="flat">
                <a:solidFill>
                  <a:srgbClr val="FFAF5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54" name="AutoShape 21"/>
            <p:cNvSpPr>
              <a:spLocks/>
            </p:cNvSpPr>
            <p:nvPr/>
          </p:nvSpPr>
          <p:spPr bwMode="auto">
            <a:xfrm>
              <a:off x="3229997" y="1844925"/>
              <a:ext cx="983807" cy="1122831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AF57"/>
            </a:solidFill>
            <a:ln>
              <a:solidFill>
                <a:srgbClr val="FFAF57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3716865" y="3026615"/>
              <a:ext cx="0" cy="1101369"/>
            </a:xfrm>
            <a:prstGeom prst="line">
              <a:avLst/>
            </a:prstGeom>
            <a:ln w="12700">
              <a:solidFill>
                <a:srgbClr val="FFAF57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219476" y="2067972"/>
              <a:ext cx="98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UAE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19476" y="2307256"/>
              <a:ext cx="98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3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284281" y="2838860"/>
            <a:ext cx="963590" cy="1809760"/>
            <a:chOff x="3239528" y="2597922"/>
            <a:chExt cx="963590" cy="1809760"/>
          </a:xfrm>
        </p:grpSpPr>
        <p:grpSp>
          <p:nvGrpSpPr>
            <p:cNvPr id="61" name="Group 60"/>
            <p:cNvGrpSpPr/>
            <p:nvPr/>
          </p:nvGrpSpPr>
          <p:grpSpPr>
            <a:xfrm>
              <a:off x="3612988" y="4197269"/>
              <a:ext cx="210403" cy="210413"/>
              <a:chOff x="2790028" y="4761149"/>
              <a:chExt cx="210403" cy="210413"/>
            </a:xfrm>
          </p:grpSpPr>
          <p:sp>
            <p:nvSpPr>
              <p:cNvPr id="66" name="AutoShape 4"/>
              <p:cNvSpPr>
                <a:spLocks/>
              </p:cNvSpPr>
              <p:nvPr/>
            </p:nvSpPr>
            <p:spPr bwMode="auto">
              <a:xfrm>
                <a:off x="2856080" y="4827204"/>
                <a:ext cx="80065" cy="80069"/>
              </a:xfrm>
              <a:custGeom>
                <a:avLst/>
                <a:gdLst>
                  <a:gd name="T0" fmla="*/ 2155266 w 21598"/>
                  <a:gd name="T1" fmla="*/ 1077647 h 21598"/>
                  <a:gd name="T2" fmla="*/ 2073241 w 21598"/>
                  <a:gd name="T3" fmla="*/ 665212 h 21598"/>
                  <a:gd name="T4" fmla="*/ 1839627 w 21598"/>
                  <a:gd name="T5" fmla="*/ 315638 h 21598"/>
                  <a:gd name="T6" fmla="*/ 1490054 w 21598"/>
                  <a:gd name="T7" fmla="*/ 82024 h 21598"/>
                  <a:gd name="T8" fmla="*/ 1077647 w 21598"/>
                  <a:gd name="T9" fmla="*/ 0 h 21598"/>
                  <a:gd name="T10" fmla="*/ 665212 w 21598"/>
                  <a:gd name="T11" fmla="*/ 82024 h 21598"/>
                  <a:gd name="T12" fmla="*/ 315638 w 21598"/>
                  <a:gd name="T13" fmla="*/ 315638 h 21598"/>
                  <a:gd name="T14" fmla="*/ 82024 w 21598"/>
                  <a:gd name="T15" fmla="*/ 665212 h 21598"/>
                  <a:gd name="T16" fmla="*/ 0 w 21598"/>
                  <a:gd name="T17" fmla="*/ 1077647 h 21598"/>
                  <a:gd name="T18" fmla="*/ 82024 w 21598"/>
                  <a:gd name="T19" fmla="*/ 1490054 h 21598"/>
                  <a:gd name="T20" fmla="*/ 315638 w 21598"/>
                  <a:gd name="T21" fmla="*/ 1839627 h 21598"/>
                  <a:gd name="T22" fmla="*/ 665212 w 21598"/>
                  <a:gd name="T23" fmla="*/ 2073241 h 21598"/>
                  <a:gd name="T24" fmla="*/ 1077647 w 21598"/>
                  <a:gd name="T25" fmla="*/ 2155266 h 21598"/>
                  <a:gd name="T26" fmla="*/ 1490054 w 21598"/>
                  <a:gd name="T27" fmla="*/ 2073241 h 21598"/>
                  <a:gd name="T28" fmla="*/ 1839627 w 21598"/>
                  <a:gd name="T29" fmla="*/ 1839627 h 21598"/>
                  <a:gd name="T30" fmla="*/ 2073241 w 21598"/>
                  <a:gd name="T31" fmla="*/ 1490054 h 21598"/>
                  <a:gd name="T32" fmla="*/ 2155266 w 21598"/>
                  <a:gd name="T33" fmla="*/ 1077647 h 21598"/>
                  <a:gd name="T34" fmla="*/ 2155266 w 21598"/>
                  <a:gd name="T35" fmla="*/ 1077647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FFAF57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67" name="AutoShape 5"/>
              <p:cNvSpPr>
                <a:spLocks/>
              </p:cNvSpPr>
              <p:nvPr/>
            </p:nvSpPr>
            <p:spPr bwMode="auto">
              <a:xfrm>
                <a:off x="2790028" y="4761149"/>
                <a:ext cx="210403" cy="210413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noFill/>
              <a:ln w="6350" cap="flat">
                <a:solidFill>
                  <a:srgbClr val="FFAF5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62" name="AutoShape 21"/>
            <p:cNvSpPr>
              <a:spLocks/>
            </p:cNvSpPr>
            <p:nvPr/>
          </p:nvSpPr>
          <p:spPr bwMode="auto">
            <a:xfrm>
              <a:off x="3239528" y="2597922"/>
              <a:ext cx="963590" cy="109975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AF57"/>
            </a:solidFill>
            <a:ln>
              <a:solidFill>
                <a:srgbClr val="FFAF57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3716865" y="3793162"/>
              <a:ext cx="0" cy="334822"/>
            </a:xfrm>
            <a:prstGeom prst="line">
              <a:avLst/>
            </a:prstGeom>
            <a:ln w="12700">
              <a:solidFill>
                <a:srgbClr val="FFAF57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239528" y="2780036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INDIA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39528" y="3019320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6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157055" y="2120584"/>
            <a:ext cx="963590" cy="2009119"/>
            <a:chOff x="3227499" y="2398563"/>
            <a:chExt cx="963590" cy="2009119"/>
          </a:xfrm>
        </p:grpSpPr>
        <p:grpSp>
          <p:nvGrpSpPr>
            <p:cNvPr id="72" name="Group 71"/>
            <p:cNvGrpSpPr/>
            <p:nvPr/>
          </p:nvGrpSpPr>
          <p:grpSpPr>
            <a:xfrm>
              <a:off x="3612988" y="4197269"/>
              <a:ext cx="210403" cy="210413"/>
              <a:chOff x="2790028" y="4761149"/>
              <a:chExt cx="210403" cy="210413"/>
            </a:xfrm>
          </p:grpSpPr>
          <p:sp>
            <p:nvSpPr>
              <p:cNvPr id="77" name="AutoShape 4"/>
              <p:cNvSpPr>
                <a:spLocks/>
              </p:cNvSpPr>
              <p:nvPr/>
            </p:nvSpPr>
            <p:spPr bwMode="auto">
              <a:xfrm>
                <a:off x="2856080" y="4827204"/>
                <a:ext cx="80065" cy="80069"/>
              </a:xfrm>
              <a:custGeom>
                <a:avLst/>
                <a:gdLst>
                  <a:gd name="T0" fmla="*/ 2155266 w 21598"/>
                  <a:gd name="T1" fmla="*/ 1077647 h 21598"/>
                  <a:gd name="T2" fmla="*/ 2073241 w 21598"/>
                  <a:gd name="T3" fmla="*/ 665212 h 21598"/>
                  <a:gd name="T4" fmla="*/ 1839627 w 21598"/>
                  <a:gd name="T5" fmla="*/ 315638 h 21598"/>
                  <a:gd name="T6" fmla="*/ 1490054 w 21598"/>
                  <a:gd name="T7" fmla="*/ 82024 h 21598"/>
                  <a:gd name="T8" fmla="*/ 1077647 w 21598"/>
                  <a:gd name="T9" fmla="*/ 0 h 21598"/>
                  <a:gd name="T10" fmla="*/ 665212 w 21598"/>
                  <a:gd name="T11" fmla="*/ 82024 h 21598"/>
                  <a:gd name="T12" fmla="*/ 315638 w 21598"/>
                  <a:gd name="T13" fmla="*/ 315638 h 21598"/>
                  <a:gd name="T14" fmla="*/ 82024 w 21598"/>
                  <a:gd name="T15" fmla="*/ 665212 h 21598"/>
                  <a:gd name="T16" fmla="*/ 0 w 21598"/>
                  <a:gd name="T17" fmla="*/ 1077647 h 21598"/>
                  <a:gd name="T18" fmla="*/ 82024 w 21598"/>
                  <a:gd name="T19" fmla="*/ 1490054 h 21598"/>
                  <a:gd name="T20" fmla="*/ 315638 w 21598"/>
                  <a:gd name="T21" fmla="*/ 1839627 h 21598"/>
                  <a:gd name="T22" fmla="*/ 665212 w 21598"/>
                  <a:gd name="T23" fmla="*/ 2073241 h 21598"/>
                  <a:gd name="T24" fmla="*/ 1077647 w 21598"/>
                  <a:gd name="T25" fmla="*/ 2155266 h 21598"/>
                  <a:gd name="T26" fmla="*/ 1490054 w 21598"/>
                  <a:gd name="T27" fmla="*/ 2073241 h 21598"/>
                  <a:gd name="T28" fmla="*/ 1839627 w 21598"/>
                  <a:gd name="T29" fmla="*/ 1839627 h 21598"/>
                  <a:gd name="T30" fmla="*/ 2073241 w 21598"/>
                  <a:gd name="T31" fmla="*/ 1490054 h 21598"/>
                  <a:gd name="T32" fmla="*/ 2155266 w 21598"/>
                  <a:gd name="T33" fmla="*/ 1077647 h 21598"/>
                  <a:gd name="T34" fmla="*/ 2155266 w 21598"/>
                  <a:gd name="T35" fmla="*/ 1077647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FFAF57"/>
              </a:solidFill>
              <a:ln>
                <a:noFill/>
              </a:ln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78" name="AutoShape 5"/>
              <p:cNvSpPr>
                <a:spLocks/>
              </p:cNvSpPr>
              <p:nvPr/>
            </p:nvSpPr>
            <p:spPr bwMode="auto">
              <a:xfrm>
                <a:off x="2790028" y="4761149"/>
                <a:ext cx="210403" cy="210413"/>
              </a:xfrm>
              <a:custGeom>
                <a:avLst/>
                <a:gdLst>
                  <a:gd name="T0" fmla="*/ 102785736 w 21598"/>
                  <a:gd name="T1" fmla="*/ 51392901 h 21598"/>
                  <a:gd name="T2" fmla="*/ 98874034 w 21598"/>
                  <a:gd name="T3" fmla="*/ 31723603 h 21598"/>
                  <a:gd name="T4" fmla="*/ 87732966 w 21598"/>
                  <a:gd name="T5" fmla="*/ 15052770 h 21598"/>
                  <a:gd name="T6" fmla="*/ 71062133 w 21598"/>
                  <a:gd name="T7" fmla="*/ 3911702 h 21598"/>
                  <a:gd name="T8" fmla="*/ 51392901 w 21598"/>
                  <a:gd name="T9" fmla="*/ 0 h 21598"/>
                  <a:gd name="T10" fmla="*/ 31723603 w 21598"/>
                  <a:gd name="T11" fmla="*/ 3911702 h 21598"/>
                  <a:gd name="T12" fmla="*/ 15052770 w 21598"/>
                  <a:gd name="T13" fmla="*/ 15052770 h 21598"/>
                  <a:gd name="T14" fmla="*/ 3911702 w 21598"/>
                  <a:gd name="T15" fmla="*/ 31723603 h 21598"/>
                  <a:gd name="T16" fmla="*/ 0 w 21598"/>
                  <a:gd name="T17" fmla="*/ 51392901 h 21598"/>
                  <a:gd name="T18" fmla="*/ 3911702 w 21598"/>
                  <a:gd name="T19" fmla="*/ 71062133 h 21598"/>
                  <a:gd name="T20" fmla="*/ 15052770 w 21598"/>
                  <a:gd name="T21" fmla="*/ 87732966 h 21598"/>
                  <a:gd name="T22" fmla="*/ 31723603 w 21598"/>
                  <a:gd name="T23" fmla="*/ 98874034 h 21598"/>
                  <a:gd name="T24" fmla="*/ 51392901 w 21598"/>
                  <a:gd name="T25" fmla="*/ 102785736 h 21598"/>
                  <a:gd name="T26" fmla="*/ 71062133 w 21598"/>
                  <a:gd name="T27" fmla="*/ 98874034 h 21598"/>
                  <a:gd name="T28" fmla="*/ 87732966 w 21598"/>
                  <a:gd name="T29" fmla="*/ 87732966 h 21598"/>
                  <a:gd name="T30" fmla="*/ 98874034 w 21598"/>
                  <a:gd name="T31" fmla="*/ 71062133 h 21598"/>
                  <a:gd name="T32" fmla="*/ 102785736 w 21598"/>
                  <a:gd name="T33" fmla="*/ 51392901 h 21598"/>
                  <a:gd name="T34" fmla="*/ 102785736 w 21598"/>
                  <a:gd name="T35" fmla="*/ 51392901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noFill/>
              <a:ln w="6350" cap="flat">
                <a:solidFill>
                  <a:srgbClr val="FFAF57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800" dirty="0">
                  <a:solidFill>
                    <a:srgbClr val="FFFFFF"/>
                  </a:solidFill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73" name="AutoShape 21"/>
            <p:cNvSpPr>
              <a:spLocks/>
            </p:cNvSpPr>
            <p:nvPr/>
          </p:nvSpPr>
          <p:spPr bwMode="auto">
            <a:xfrm>
              <a:off x="3227499" y="2398563"/>
              <a:ext cx="963590" cy="109975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AF57"/>
            </a:solidFill>
            <a:ln>
              <a:solidFill>
                <a:srgbClr val="FFAF57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3716865" y="3564617"/>
              <a:ext cx="0" cy="563367"/>
            </a:xfrm>
            <a:prstGeom prst="line">
              <a:avLst/>
            </a:prstGeom>
            <a:ln w="12700">
              <a:solidFill>
                <a:srgbClr val="FFAF57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227499" y="2580677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CHINA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227499" y="2819961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3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7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71817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TOP </a:t>
            </a:r>
            <a:r>
              <a:rPr lang="en-US" sz="5400" b="1" dirty="0">
                <a:solidFill>
                  <a:srgbClr val="123D4D"/>
                </a:solidFill>
                <a:latin typeface="Montserrat" panose="00000500000000000000" pitchFamily="2" charset="0"/>
              </a:rPr>
              <a:t>5</a:t>
            </a:r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 IMPORT MARKETS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9861" y="872801"/>
            <a:ext cx="27254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2015 (% of total exports) 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36" y="1756891"/>
            <a:ext cx="9192128" cy="4967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36655" y="1451269"/>
            <a:ext cx="1105429" cy="2121884"/>
            <a:chOff x="5436655" y="1640400"/>
            <a:chExt cx="1105429" cy="2121884"/>
          </a:xfrm>
        </p:grpSpPr>
        <p:sp>
          <p:nvSpPr>
            <p:cNvPr id="49" name="AutoShape 4"/>
            <p:cNvSpPr>
              <a:spLocks/>
            </p:cNvSpPr>
            <p:nvPr/>
          </p:nvSpPr>
          <p:spPr bwMode="auto">
            <a:xfrm>
              <a:off x="5951978" y="3617926"/>
              <a:ext cx="80065" cy="80069"/>
            </a:xfrm>
            <a:custGeom>
              <a:avLst/>
              <a:gdLst>
                <a:gd name="T0" fmla="*/ 2155266 w 21598"/>
                <a:gd name="T1" fmla="*/ 1077647 h 21598"/>
                <a:gd name="T2" fmla="*/ 2073241 w 21598"/>
                <a:gd name="T3" fmla="*/ 665212 h 21598"/>
                <a:gd name="T4" fmla="*/ 1839627 w 21598"/>
                <a:gd name="T5" fmla="*/ 315638 h 21598"/>
                <a:gd name="T6" fmla="*/ 1490054 w 21598"/>
                <a:gd name="T7" fmla="*/ 82024 h 21598"/>
                <a:gd name="T8" fmla="*/ 1077647 w 21598"/>
                <a:gd name="T9" fmla="*/ 0 h 21598"/>
                <a:gd name="T10" fmla="*/ 665212 w 21598"/>
                <a:gd name="T11" fmla="*/ 82024 h 21598"/>
                <a:gd name="T12" fmla="*/ 315638 w 21598"/>
                <a:gd name="T13" fmla="*/ 315638 h 21598"/>
                <a:gd name="T14" fmla="*/ 82024 w 21598"/>
                <a:gd name="T15" fmla="*/ 665212 h 21598"/>
                <a:gd name="T16" fmla="*/ 0 w 21598"/>
                <a:gd name="T17" fmla="*/ 1077647 h 21598"/>
                <a:gd name="T18" fmla="*/ 82024 w 21598"/>
                <a:gd name="T19" fmla="*/ 1490054 h 21598"/>
                <a:gd name="T20" fmla="*/ 315638 w 21598"/>
                <a:gd name="T21" fmla="*/ 1839627 h 21598"/>
                <a:gd name="T22" fmla="*/ 665212 w 21598"/>
                <a:gd name="T23" fmla="*/ 2073241 h 21598"/>
                <a:gd name="T24" fmla="*/ 1077647 w 21598"/>
                <a:gd name="T25" fmla="*/ 2155266 h 21598"/>
                <a:gd name="T26" fmla="*/ 1490054 w 21598"/>
                <a:gd name="T27" fmla="*/ 2073241 h 21598"/>
                <a:gd name="T28" fmla="*/ 1839627 w 21598"/>
                <a:gd name="T29" fmla="*/ 1839627 h 21598"/>
                <a:gd name="T30" fmla="*/ 2073241 w 21598"/>
                <a:gd name="T31" fmla="*/ 1490054 h 21598"/>
                <a:gd name="T32" fmla="*/ 2155266 w 21598"/>
                <a:gd name="T33" fmla="*/ 1077647 h 21598"/>
                <a:gd name="T34" fmla="*/ 2155266 w 21598"/>
                <a:gd name="T35" fmla="*/ 1077647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50" name="AutoShape 5"/>
            <p:cNvSpPr>
              <a:spLocks/>
            </p:cNvSpPr>
            <p:nvPr/>
          </p:nvSpPr>
          <p:spPr bwMode="auto">
            <a:xfrm>
              <a:off x="5885926" y="3551871"/>
              <a:ext cx="210403" cy="210413"/>
            </a:xfrm>
            <a:custGeom>
              <a:avLst/>
              <a:gdLst>
                <a:gd name="T0" fmla="*/ 102785736 w 21598"/>
                <a:gd name="T1" fmla="*/ 51392901 h 21598"/>
                <a:gd name="T2" fmla="*/ 98874034 w 21598"/>
                <a:gd name="T3" fmla="*/ 31723603 h 21598"/>
                <a:gd name="T4" fmla="*/ 87732966 w 21598"/>
                <a:gd name="T5" fmla="*/ 15052770 h 21598"/>
                <a:gd name="T6" fmla="*/ 71062133 w 21598"/>
                <a:gd name="T7" fmla="*/ 3911702 h 21598"/>
                <a:gd name="T8" fmla="*/ 51392901 w 21598"/>
                <a:gd name="T9" fmla="*/ 0 h 21598"/>
                <a:gd name="T10" fmla="*/ 31723603 w 21598"/>
                <a:gd name="T11" fmla="*/ 3911702 h 21598"/>
                <a:gd name="T12" fmla="*/ 15052770 w 21598"/>
                <a:gd name="T13" fmla="*/ 15052770 h 21598"/>
                <a:gd name="T14" fmla="*/ 3911702 w 21598"/>
                <a:gd name="T15" fmla="*/ 31723603 h 21598"/>
                <a:gd name="T16" fmla="*/ 0 w 21598"/>
                <a:gd name="T17" fmla="*/ 51392901 h 21598"/>
                <a:gd name="T18" fmla="*/ 3911702 w 21598"/>
                <a:gd name="T19" fmla="*/ 71062133 h 21598"/>
                <a:gd name="T20" fmla="*/ 15052770 w 21598"/>
                <a:gd name="T21" fmla="*/ 87732966 h 21598"/>
                <a:gd name="T22" fmla="*/ 31723603 w 21598"/>
                <a:gd name="T23" fmla="*/ 98874034 h 21598"/>
                <a:gd name="T24" fmla="*/ 51392901 w 21598"/>
                <a:gd name="T25" fmla="*/ 102785736 h 21598"/>
                <a:gd name="T26" fmla="*/ 71062133 w 21598"/>
                <a:gd name="T27" fmla="*/ 98874034 h 21598"/>
                <a:gd name="T28" fmla="*/ 87732966 w 21598"/>
                <a:gd name="T29" fmla="*/ 87732966 h 21598"/>
                <a:gd name="T30" fmla="*/ 98874034 w 21598"/>
                <a:gd name="T31" fmla="*/ 71062133 h 21598"/>
                <a:gd name="T32" fmla="*/ 102785736 w 21598"/>
                <a:gd name="T33" fmla="*/ 51392901 h 21598"/>
                <a:gd name="T34" fmla="*/ 102785736 w 21598"/>
                <a:gd name="T35" fmla="*/ 51392901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noFill/>
            <a:ln w="6350" cap="flat">
              <a:solidFill>
                <a:srgbClr val="FFB7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45" name="AutoShape 21"/>
            <p:cNvSpPr>
              <a:spLocks/>
            </p:cNvSpPr>
            <p:nvPr/>
          </p:nvSpPr>
          <p:spPr bwMode="auto">
            <a:xfrm>
              <a:off x="5440170" y="1640400"/>
              <a:ext cx="1101914" cy="125762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5989803" y="2982660"/>
              <a:ext cx="0" cy="499926"/>
            </a:xfrm>
            <a:prstGeom prst="line">
              <a:avLst/>
            </a:prstGeom>
            <a:ln w="12700">
              <a:solidFill>
                <a:srgbClr val="FFB7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436655" y="1865349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EU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36655" y="2104633"/>
              <a:ext cx="1105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9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26178" y="1792427"/>
            <a:ext cx="994328" cy="2562757"/>
            <a:chOff x="6726178" y="1981558"/>
            <a:chExt cx="994328" cy="2562757"/>
          </a:xfrm>
        </p:grpSpPr>
        <p:sp>
          <p:nvSpPr>
            <p:cNvPr id="58" name="AutoShape 4"/>
            <p:cNvSpPr>
              <a:spLocks/>
            </p:cNvSpPr>
            <p:nvPr/>
          </p:nvSpPr>
          <p:spPr bwMode="auto">
            <a:xfrm>
              <a:off x="7185742" y="4399957"/>
              <a:ext cx="80065" cy="80069"/>
            </a:xfrm>
            <a:custGeom>
              <a:avLst/>
              <a:gdLst>
                <a:gd name="T0" fmla="*/ 2155266 w 21598"/>
                <a:gd name="T1" fmla="*/ 1077647 h 21598"/>
                <a:gd name="T2" fmla="*/ 2073241 w 21598"/>
                <a:gd name="T3" fmla="*/ 665212 h 21598"/>
                <a:gd name="T4" fmla="*/ 1839627 w 21598"/>
                <a:gd name="T5" fmla="*/ 315638 h 21598"/>
                <a:gd name="T6" fmla="*/ 1490054 w 21598"/>
                <a:gd name="T7" fmla="*/ 82024 h 21598"/>
                <a:gd name="T8" fmla="*/ 1077647 w 21598"/>
                <a:gd name="T9" fmla="*/ 0 h 21598"/>
                <a:gd name="T10" fmla="*/ 665212 w 21598"/>
                <a:gd name="T11" fmla="*/ 82024 h 21598"/>
                <a:gd name="T12" fmla="*/ 315638 w 21598"/>
                <a:gd name="T13" fmla="*/ 315638 h 21598"/>
                <a:gd name="T14" fmla="*/ 82024 w 21598"/>
                <a:gd name="T15" fmla="*/ 665212 h 21598"/>
                <a:gd name="T16" fmla="*/ 0 w 21598"/>
                <a:gd name="T17" fmla="*/ 1077647 h 21598"/>
                <a:gd name="T18" fmla="*/ 82024 w 21598"/>
                <a:gd name="T19" fmla="*/ 1490054 h 21598"/>
                <a:gd name="T20" fmla="*/ 315638 w 21598"/>
                <a:gd name="T21" fmla="*/ 1839627 h 21598"/>
                <a:gd name="T22" fmla="*/ 665212 w 21598"/>
                <a:gd name="T23" fmla="*/ 2073241 h 21598"/>
                <a:gd name="T24" fmla="*/ 1077647 w 21598"/>
                <a:gd name="T25" fmla="*/ 2155266 h 21598"/>
                <a:gd name="T26" fmla="*/ 1490054 w 21598"/>
                <a:gd name="T27" fmla="*/ 2073241 h 21598"/>
                <a:gd name="T28" fmla="*/ 1839627 w 21598"/>
                <a:gd name="T29" fmla="*/ 1839627 h 21598"/>
                <a:gd name="T30" fmla="*/ 2073241 w 21598"/>
                <a:gd name="T31" fmla="*/ 1490054 h 21598"/>
                <a:gd name="T32" fmla="*/ 2155266 w 21598"/>
                <a:gd name="T33" fmla="*/ 1077647 h 21598"/>
                <a:gd name="T34" fmla="*/ 2155266 w 21598"/>
                <a:gd name="T35" fmla="*/ 1077647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59" name="AutoShape 5"/>
            <p:cNvSpPr>
              <a:spLocks/>
            </p:cNvSpPr>
            <p:nvPr/>
          </p:nvSpPr>
          <p:spPr bwMode="auto">
            <a:xfrm>
              <a:off x="7119690" y="4333902"/>
              <a:ext cx="210403" cy="210413"/>
            </a:xfrm>
            <a:custGeom>
              <a:avLst/>
              <a:gdLst>
                <a:gd name="T0" fmla="*/ 102785736 w 21598"/>
                <a:gd name="T1" fmla="*/ 51392901 h 21598"/>
                <a:gd name="T2" fmla="*/ 98874034 w 21598"/>
                <a:gd name="T3" fmla="*/ 31723603 h 21598"/>
                <a:gd name="T4" fmla="*/ 87732966 w 21598"/>
                <a:gd name="T5" fmla="*/ 15052770 h 21598"/>
                <a:gd name="T6" fmla="*/ 71062133 w 21598"/>
                <a:gd name="T7" fmla="*/ 3911702 h 21598"/>
                <a:gd name="T8" fmla="*/ 51392901 w 21598"/>
                <a:gd name="T9" fmla="*/ 0 h 21598"/>
                <a:gd name="T10" fmla="*/ 31723603 w 21598"/>
                <a:gd name="T11" fmla="*/ 3911702 h 21598"/>
                <a:gd name="T12" fmla="*/ 15052770 w 21598"/>
                <a:gd name="T13" fmla="*/ 15052770 h 21598"/>
                <a:gd name="T14" fmla="*/ 3911702 w 21598"/>
                <a:gd name="T15" fmla="*/ 31723603 h 21598"/>
                <a:gd name="T16" fmla="*/ 0 w 21598"/>
                <a:gd name="T17" fmla="*/ 51392901 h 21598"/>
                <a:gd name="T18" fmla="*/ 3911702 w 21598"/>
                <a:gd name="T19" fmla="*/ 71062133 h 21598"/>
                <a:gd name="T20" fmla="*/ 15052770 w 21598"/>
                <a:gd name="T21" fmla="*/ 87732966 h 21598"/>
                <a:gd name="T22" fmla="*/ 31723603 w 21598"/>
                <a:gd name="T23" fmla="*/ 98874034 h 21598"/>
                <a:gd name="T24" fmla="*/ 51392901 w 21598"/>
                <a:gd name="T25" fmla="*/ 102785736 h 21598"/>
                <a:gd name="T26" fmla="*/ 71062133 w 21598"/>
                <a:gd name="T27" fmla="*/ 98874034 h 21598"/>
                <a:gd name="T28" fmla="*/ 87732966 w 21598"/>
                <a:gd name="T29" fmla="*/ 87732966 h 21598"/>
                <a:gd name="T30" fmla="*/ 98874034 w 21598"/>
                <a:gd name="T31" fmla="*/ 71062133 h 21598"/>
                <a:gd name="T32" fmla="*/ 102785736 w 21598"/>
                <a:gd name="T33" fmla="*/ 51392901 h 21598"/>
                <a:gd name="T34" fmla="*/ 102785736 w 21598"/>
                <a:gd name="T35" fmla="*/ 51392901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noFill/>
            <a:ln w="6350" cap="flat">
              <a:solidFill>
                <a:srgbClr val="FFB7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54" name="AutoShape 21"/>
            <p:cNvSpPr>
              <a:spLocks/>
            </p:cNvSpPr>
            <p:nvPr/>
          </p:nvSpPr>
          <p:spPr bwMode="auto">
            <a:xfrm>
              <a:off x="6736699" y="1981558"/>
              <a:ext cx="983807" cy="1122831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223567" y="3163248"/>
              <a:ext cx="0" cy="1101369"/>
            </a:xfrm>
            <a:prstGeom prst="line">
              <a:avLst/>
            </a:prstGeom>
            <a:ln w="12700">
              <a:solidFill>
                <a:srgbClr val="FFB7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726178" y="2204605"/>
              <a:ext cx="98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UAE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26178" y="2443889"/>
              <a:ext cx="98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6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284281" y="2845677"/>
            <a:ext cx="963590" cy="1809760"/>
            <a:chOff x="7284281" y="3034808"/>
            <a:chExt cx="963590" cy="1809760"/>
          </a:xfrm>
        </p:grpSpPr>
        <p:sp>
          <p:nvSpPr>
            <p:cNvPr id="66" name="AutoShape 4"/>
            <p:cNvSpPr>
              <a:spLocks/>
            </p:cNvSpPr>
            <p:nvPr/>
          </p:nvSpPr>
          <p:spPr bwMode="auto">
            <a:xfrm>
              <a:off x="7723793" y="4700210"/>
              <a:ext cx="80065" cy="80069"/>
            </a:xfrm>
            <a:custGeom>
              <a:avLst/>
              <a:gdLst>
                <a:gd name="T0" fmla="*/ 2155266 w 21598"/>
                <a:gd name="T1" fmla="*/ 1077647 h 21598"/>
                <a:gd name="T2" fmla="*/ 2073241 w 21598"/>
                <a:gd name="T3" fmla="*/ 665212 h 21598"/>
                <a:gd name="T4" fmla="*/ 1839627 w 21598"/>
                <a:gd name="T5" fmla="*/ 315638 h 21598"/>
                <a:gd name="T6" fmla="*/ 1490054 w 21598"/>
                <a:gd name="T7" fmla="*/ 82024 h 21598"/>
                <a:gd name="T8" fmla="*/ 1077647 w 21598"/>
                <a:gd name="T9" fmla="*/ 0 h 21598"/>
                <a:gd name="T10" fmla="*/ 665212 w 21598"/>
                <a:gd name="T11" fmla="*/ 82024 h 21598"/>
                <a:gd name="T12" fmla="*/ 315638 w 21598"/>
                <a:gd name="T13" fmla="*/ 315638 h 21598"/>
                <a:gd name="T14" fmla="*/ 82024 w 21598"/>
                <a:gd name="T15" fmla="*/ 665212 h 21598"/>
                <a:gd name="T16" fmla="*/ 0 w 21598"/>
                <a:gd name="T17" fmla="*/ 1077647 h 21598"/>
                <a:gd name="T18" fmla="*/ 82024 w 21598"/>
                <a:gd name="T19" fmla="*/ 1490054 h 21598"/>
                <a:gd name="T20" fmla="*/ 315638 w 21598"/>
                <a:gd name="T21" fmla="*/ 1839627 h 21598"/>
                <a:gd name="T22" fmla="*/ 665212 w 21598"/>
                <a:gd name="T23" fmla="*/ 2073241 h 21598"/>
                <a:gd name="T24" fmla="*/ 1077647 w 21598"/>
                <a:gd name="T25" fmla="*/ 2155266 h 21598"/>
                <a:gd name="T26" fmla="*/ 1490054 w 21598"/>
                <a:gd name="T27" fmla="*/ 2073241 h 21598"/>
                <a:gd name="T28" fmla="*/ 1839627 w 21598"/>
                <a:gd name="T29" fmla="*/ 1839627 h 21598"/>
                <a:gd name="T30" fmla="*/ 2073241 w 21598"/>
                <a:gd name="T31" fmla="*/ 1490054 h 21598"/>
                <a:gd name="T32" fmla="*/ 2155266 w 21598"/>
                <a:gd name="T33" fmla="*/ 1077647 h 21598"/>
                <a:gd name="T34" fmla="*/ 2155266 w 21598"/>
                <a:gd name="T35" fmla="*/ 1077647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67" name="AutoShape 5"/>
            <p:cNvSpPr>
              <a:spLocks/>
            </p:cNvSpPr>
            <p:nvPr/>
          </p:nvSpPr>
          <p:spPr bwMode="auto">
            <a:xfrm>
              <a:off x="7657741" y="4634155"/>
              <a:ext cx="210403" cy="210413"/>
            </a:xfrm>
            <a:custGeom>
              <a:avLst/>
              <a:gdLst>
                <a:gd name="T0" fmla="*/ 102785736 w 21598"/>
                <a:gd name="T1" fmla="*/ 51392901 h 21598"/>
                <a:gd name="T2" fmla="*/ 98874034 w 21598"/>
                <a:gd name="T3" fmla="*/ 31723603 h 21598"/>
                <a:gd name="T4" fmla="*/ 87732966 w 21598"/>
                <a:gd name="T5" fmla="*/ 15052770 h 21598"/>
                <a:gd name="T6" fmla="*/ 71062133 w 21598"/>
                <a:gd name="T7" fmla="*/ 3911702 h 21598"/>
                <a:gd name="T8" fmla="*/ 51392901 w 21598"/>
                <a:gd name="T9" fmla="*/ 0 h 21598"/>
                <a:gd name="T10" fmla="*/ 31723603 w 21598"/>
                <a:gd name="T11" fmla="*/ 3911702 h 21598"/>
                <a:gd name="T12" fmla="*/ 15052770 w 21598"/>
                <a:gd name="T13" fmla="*/ 15052770 h 21598"/>
                <a:gd name="T14" fmla="*/ 3911702 w 21598"/>
                <a:gd name="T15" fmla="*/ 31723603 h 21598"/>
                <a:gd name="T16" fmla="*/ 0 w 21598"/>
                <a:gd name="T17" fmla="*/ 51392901 h 21598"/>
                <a:gd name="T18" fmla="*/ 3911702 w 21598"/>
                <a:gd name="T19" fmla="*/ 71062133 h 21598"/>
                <a:gd name="T20" fmla="*/ 15052770 w 21598"/>
                <a:gd name="T21" fmla="*/ 87732966 h 21598"/>
                <a:gd name="T22" fmla="*/ 31723603 w 21598"/>
                <a:gd name="T23" fmla="*/ 98874034 h 21598"/>
                <a:gd name="T24" fmla="*/ 51392901 w 21598"/>
                <a:gd name="T25" fmla="*/ 102785736 h 21598"/>
                <a:gd name="T26" fmla="*/ 71062133 w 21598"/>
                <a:gd name="T27" fmla="*/ 98874034 h 21598"/>
                <a:gd name="T28" fmla="*/ 87732966 w 21598"/>
                <a:gd name="T29" fmla="*/ 87732966 h 21598"/>
                <a:gd name="T30" fmla="*/ 98874034 w 21598"/>
                <a:gd name="T31" fmla="*/ 71062133 h 21598"/>
                <a:gd name="T32" fmla="*/ 102785736 w 21598"/>
                <a:gd name="T33" fmla="*/ 51392901 h 21598"/>
                <a:gd name="T34" fmla="*/ 102785736 w 21598"/>
                <a:gd name="T35" fmla="*/ 51392901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noFill/>
            <a:ln w="6350" cap="flat">
              <a:solidFill>
                <a:srgbClr val="FFB7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62" name="AutoShape 21"/>
            <p:cNvSpPr>
              <a:spLocks/>
            </p:cNvSpPr>
            <p:nvPr/>
          </p:nvSpPr>
          <p:spPr bwMode="auto">
            <a:xfrm>
              <a:off x="7284281" y="3034808"/>
              <a:ext cx="963590" cy="109975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7761618" y="4230048"/>
              <a:ext cx="0" cy="334822"/>
            </a:xfrm>
            <a:prstGeom prst="line">
              <a:avLst/>
            </a:prstGeom>
            <a:ln w="12700">
              <a:solidFill>
                <a:srgbClr val="FFB7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7284281" y="3216922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INDIA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284281" y="3456206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23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57055" y="2127401"/>
            <a:ext cx="963590" cy="2009119"/>
            <a:chOff x="8157055" y="2316532"/>
            <a:chExt cx="963590" cy="2009119"/>
          </a:xfrm>
        </p:grpSpPr>
        <p:sp>
          <p:nvSpPr>
            <p:cNvPr id="77" name="AutoShape 4"/>
            <p:cNvSpPr>
              <a:spLocks/>
            </p:cNvSpPr>
            <p:nvPr/>
          </p:nvSpPr>
          <p:spPr bwMode="auto">
            <a:xfrm>
              <a:off x="8608596" y="4181293"/>
              <a:ext cx="80065" cy="80069"/>
            </a:xfrm>
            <a:custGeom>
              <a:avLst/>
              <a:gdLst>
                <a:gd name="T0" fmla="*/ 2155266 w 21598"/>
                <a:gd name="T1" fmla="*/ 1077647 h 21598"/>
                <a:gd name="T2" fmla="*/ 2073241 w 21598"/>
                <a:gd name="T3" fmla="*/ 665212 h 21598"/>
                <a:gd name="T4" fmla="*/ 1839627 w 21598"/>
                <a:gd name="T5" fmla="*/ 315638 h 21598"/>
                <a:gd name="T6" fmla="*/ 1490054 w 21598"/>
                <a:gd name="T7" fmla="*/ 82024 h 21598"/>
                <a:gd name="T8" fmla="*/ 1077647 w 21598"/>
                <a:gd name="T9" fmla="*/ 0 h 21598"/>
                <a:gd name="T10" fmla="*/ 665212 w 21598"/>
                <a:gd name="T11" fmla="*/ 82024 h 21598"/>
                <a:gd name="T12" fmla="*/ 315638 w 21598"/>
                <a:gd name="T13" fmla="*/ 315638 h 21598"/>
                <a:gd name="T14" fmla="*/ 82024 w 21598"/>
                <a:gd name="T15" fmla="*/ 665212 h 21598"/>
                <a:gd name="T16" fmla="*/ 0 w 21598"/>
                <a:gd name="T17" fmla="*/ 1077647 h 21598"/>
                <a:gd name="T18" fmla="*/ 82024 w 21598"/>
                <a:gd name="T19" fmla="*/ 1490054 h 21598"/>
                <a:gd name="T20" fmla="*/ 315638 w 21598"/>
                <a:gd name="T21" fmla="*/ 1839627 h 21598"/>
                <a:gd name="T22" fmla="*/ 665212 w 21598"/>
                <a:gd name="T23" fmla="*/ 2073241 h 21598"/>
                <a:gd name="T24" fmla="*/ 1077647 w 21598"/>
                <a:gd name="T25" fmla="*/ 2155266 h 21598"/>
                <a:gd name="T26" fmla="*/ 1490054 w 21598"/>
                <a:gd name="T27" fmla="*/ 2073241 h 21598"/>
                <a:gd name="T28" fmla="*/ 1839627 w 21598"/>
                <a:gd name="T29" fmla="*/ 1839627 h 21598"/>
                <a:gd name="T30" fmla="*/ 2073241 w 21598"/>
                <a:gd name="T31" fmla="*/ 1490054 h 21598"/>
                <a:gd name="T32" fmla="*/ 2155266 w 21598"/>
                <a:gd name="T33" fmla="*/ 1077647 h 21598"/>
                <a:gd name="T34" fmla="*/ 2155266 w 21598"/>
                <a:gd name="T35" fmla="*/ 1077647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78" name="AutoShape 5"/>
            <p:cNvSpPr>
              <a:spLocks/>
            </p:cNvSpPr>
            <p:nvPr/>
          </p:nvSpPr>
          <p:spPr bwMode="auto">
            <a:xfrm>
              <a:off x="8542544" y="4115238"/>
              <a:ext cx="210403" cy="210413"/>
            </a:xfrm>
            <a:custGeom>
              <a:avLst/>
              <a:gdLst>
                <a:gd name="T0" fmla="*/ 102785736 w 21598"/>
                <a:gd name="T1" fmla="*/ 51392901 h 21598"/>
                <a:gd name="T2" fmla="*/ 98874034 w 21598"/>
                <a:gd name="T3" fmla="*/ 31723603 h 21598"/>
                <a:gd name="T4" fmla="*/ 87732966 w 21598"/>
                <a:gd name="T5" fmla="*/ 15052770 h 21598"/>
                <a:gd name="T6" fmla="*/ 71062133 w 21598"/>
                <a:gd name="T7" fmla="*/ 3911702 h 21598"/>
                <a:gd name="T8" fmla="*/ 51392901 w 21598"/>
                <a:gd name="T9" fmla="*/ 0 h 21598"/>
                <a:gd name="T10" fmla="*/ 31723603 w 21598"/>
                <a:gd name="T11" fmla="*/ 3911702 h 21598"/>
                <a:gd name="T12" fmla="*/ 15052770 w 21598"/>
                <a:gd name="T13" fmla="*/ 15052770 h 21598"/>
                <a:gd name="T14" fmla="*/ 3911702 w 21598"/>
                <a:gd name="T15" fmla="*/ 31723603 h 21598"/>
                <a:gd name="T16" fmla="*/ 0 w 21598"/>
                <a:gd name="T17" fmla="*/ 51392901 h 21598"/>
                <a:gd name="T18" fmla="*/ 3911702 w 21598"/>
                <a:gd name="T19" fmla="*/ 71062133 h 21598"/>
                <a:gd name="T20" fmla="*/ 15052770 w 21598"/>
                <a:gd name="T21" fmla="*/ 87732966 h 21598"/>
                <a:gd name="T22" fmla="*/ 31723603 w 21598"/>
                <a:gd name="T23" fmla="*/ 98874034 h 21598"/>
                <a:gd name="T24" fmla="*/ 51392901 w 21598"/>
                <a:gd name="T25" fmla="*/ 102785736 h 21598"/>
                <a:gd name="T26" fmla="*/ 71062133 w 21598"/>
                <a:gd name="T27" fmla="*/ 98874034 h 21598"/>
                <a:gd name="T28" fmla="*/ 87732966 w 21598"/>
                <a:gd name="T29" fmla="*/ 87732966 h 21598"/>
                <a:gd name="T30" fmla="*/ 98874034 w 21598"/>
                <a:gd name="T31" fmla="*/ 71062133 h 21598"/>
                <a:gd name="T32" fmla="*/ 102785736 w 21598"/>
                <a:gd name="T33" fmla="*/ 51392901 h 21598"/>
                <a:gd name="T34" fmla="*/ 102785736 w 21598"/>
                <a:gd name="T35" fmla="*/ 51392901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noFill/>
            <a:ln w="6350" cap="flat">
              <a:solidFill>
                <a:srgbClr val="FFB7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73" name="AutoShape 21"/>
            <p:cNvSpPr>
              <a:spLocks/>
            </p:cNvSpPr>
            <p:nvPr/>
          </p:nvSpPr>
          <p:spPr bwMode="auto">
            <a:xfrm>
              <a:off x="8157055" y="2316532"/>
              <a:ext cx="963590" cy="109975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8646421" y="3482586"/>
              <a:ext cx="0" cy="563367"/>
            </a:xfrm>
            <a:prstGeom prst="line">
              <a:avLst/>
            </a:prstGeom>
            <a:ln w="12700">
              <a:solidFill>
                <a:srgbClr val="FFB7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8157055" y="2498646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CHINA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157055" y="2737930"/>
              <a:ext cx="963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20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96654" y="1179441"/>
            <a:ext cx="1024586" cy="2798225"/>
            <a:chOff x="8896654" y="1368572"/>
            <a:chExt cx="1024586" cy="2798225"/>
          </a:xfrm>
        </p:grpSpPr>
        <p:sp>
          <p:nvSpPr>
            <p:cNvPr id="82" name="AutoShape 4"/>
            <p:cNvSpPr>
              <a:spLocks/>
            </p:cNvSpPr>
            <p:nvPr/>
          </p:nvSpPr>
          <p:spPr bwMode="auto">
            <a:xfrm>
              <a:off x="9348195" y="4022439"/>
              <a:ext cx="80065" cy="80069"/>
            </a:xfrm>
            <a:custGeom>
              <a:avLst/>
              <a:gdLst>
                <a:gd name="T0" fmla="*/ 2155266 w 21598"/>
                <a:gd name="T1" fmla="*/ 1077647 h 21598"/>
                <a:gd name="T2" fmla="*/ 2073241 w 21598"/>
                <a:gd name="T3" fmla="*/ 665212 h 21598"/>
                <a:gd name="T4" fmla="*/ 1839627 w 21598"/>
                <a:gd name="T5" fmla="*/ 315638 h 21598"/>
                <a:gd name="T6" fmla="*/ 1490054 w 21598"/>
                <a:gd name="T7" fmla="*/ 82024 h 21598"/>
                <a:gd name="T8" fmla="*/ 1077647 w 21598"/>
                <a:gd name="T9" fmla="*/ 0 h 21598"/>
                <a:gd name="T10" fmla="*/ 665212 w 21598"/>
                <a:gd name="T11" fmla="*/ 82024 h 21598"/>
                <a:gd name="T12" fmla="*/ 315638 w 21598"/>
                <a:gd name="T13" fmla="*/ 315638 h 21598"/>
                <a:gd name="T14" fmla="*/ 82024 w 21598"/>
                <a:gd name="T15" fmla="*/ 665212 h 21598"/>
                <a:gd name="T16" fmla="*/ 0 w 21598"/>
                <a:gd name="T17" fmla="*/ 1077647 h 21598"/>
                <a:gd name="T18" fmla="*/ 82024 w 21598"/>
                <a:gd name="T19" fmla="*/ 1490054 h 21598"/>
                <a:gd name="T20" fmla="*/ 315638 w 21598"/>
                <a:gd name="T21" fmla="*/ 1839627 h 21598"/>
                <a:gd name="T22" fmla="*/ 665212 w 21598"/>
                <a:gd name="T23" fmla="*/ 2073241 h 21598"/>
                <a:gd name="T24" fmla="*/ 1077647 w 21598"/>
                <a:gd name="T25" fmla="*/ 2155266 h 21598"/>
                <a:gd name="T26" fmla="*/ 1490054 w 21598"/>
                <a:gd name="T27" fmla="*/ 2073241 h 21598"/>
                <a:gd name="T28" fmla="*/ 1839627 w 21598"/>
                <a:gd name="T29" fmla="*/ 1839627 h 21598"/>
                <a:gd name="T30" fmla="*/ 2073241 w 21598"/>
                <a:gd name="T31" fmla="*/ 1490054 h 21598"/>
                <a:gd name="T32" fmla="*/ 2155266 w 21598"/>
                <a:gd name="T33" fmla="*/ 1077647 h 21598"/>
                <a:gd name="T34" fmla="*/ 2155266 w 21598"/>
                <a:gd name="T35" fmla="*/ 1077647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83" name="AutoShape 5"/>
            <p:cNvSpPr>
              <a:spLocks/>
            </p:cNvSpPr>
            <p:nvPr/>
          </p:nvSpPr>
          <p:spPr bwMode="auto">
            <a:xfrm>
              <a:off x="9282143" y="3956384"/>
              <a:ext cx="210403" cy="210413"/>
            </a:xfrm>
            <a:custGeom>
              <a:avLst/>
              <a:gdLst>
                <a:gd name="T0" fmla="*/ 102785736 w 21598"/>
                <a:gd name="T1" fmla="*/ 51392901 h 21598"/>
                <a:gd name="T2" fmla="*/ 98874034 w 21598"/>
                <a:gd name="T3" fmla="*/ 31723603 h 21598"/>
                <a:gd name="T4" fmla="*/ 87732966 w 21598"/>
                <a:gd name="T5" fmla="*/ 15052770 h 21598"/>
                <a:gd name="T6" fmla="*/ 71062133 w 21598"/>
                <a:gd name="T7" fmla="*/ 3911702 h 21598"/>
                <a:gd name="T8" fmla="*/ 51392901 w 21598"/>
                <a:gd name="T9" fmla="*/ 0 h 21598"/>
                <a:gd name="T10" fmla="*/ 31723603 w 21598"/>
                <a:gd name="T11" fmla="*/ 3911702 h 21598"/>
                <a:gd name="T12" fmla="*/ 15052770 w 21598"/>
                <a:gd name="T13" fmla="*/ 15052770 h 21598"/>
                <a:gd name="T14" fmla="*/ 3911702 w 21598"/>
                <a:gd name="T15" fmla="*/ 31723603 h 21598"/>
                <a:gd name="T16" fmla="*/ 0 w 21598"/>
                <a:gd name="T17" fmla="*/ 51392901 h 21598"/>
                <a:gd name="T18" fmla="*/ 3911702 w 21598"/>
                <a:gd name="T19" fmla="*/ 71062133 h 21598"/>
                <a:gd name="T20" fmla="*/ 15052770 w 21598"/>
                <a:gd name="T21" fmla="*/ 87732966 h 21598"/>
                <a:gd name="T22" fmla="*/ 31723603 w 21598"/>
                <a:gd name="T23" fmla="*/ 98874034 h 21598"/>
                <a:gd name="T24" fmla="*/ 51392901 w 21598"/>
                <a:gd name="T25" fmla="*/ 102785736 h 21598"/>
                <a:gd name="T26" fmla="*/ 71062133 w 21598"/>
                <a:gd name="T27" fmla="*/ 98874034 h 21598"/>
                <a:gd name="T28" fmla="*/ 87732966 w 21598"/>
                <a:gd name="T29" fmla="*/ 87732966 h 21598"/>
                <a:gd name="T30" fmla="*/ 98874034 w 21598"/>
                <a:gd name="T31" fmla="*/ 71062133 h 21598"/>
                <a:gd name="T32" fmla="*/ 102785736 w 21598"/>
                <a:gd name="T33" fmla="*/ 51392901 h 21598"/>
                <a:gd name="T34" fmla="*/ 102785736 w 21598"/>
                <a:gd name="T35" fmla="*/ 51392901 h 215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noFill/>
            <a:ln w="6350" cap="flat">
              <a:solidFill>
                <a:srgbClr val="FFB7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sp>
          <p:nvSpPr>
            <p:cNvPr id="69" name="AutoShape 21"/>
            <p:cNvSpPr>
              <a:spLocks/>
            </p:cNvSpPr>
            <p:nvPr/>
          </p:nvSpPr>
          <p:spPr bwMode="auto">
            <a:xfrm>
              <a:off x="8896654" y="1368572"/>
              <a:ext cx="1024586" cy="116937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0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9455"/>
                  </a:moveTo>
                  <a:cubicBezTo>
                    <a:pt x="21600" y="4233"/>
                    <a:pt x="16765" y="0"/>
                    <a:pt x="10800" y="0"/>
                  </a:cubicBezTo>
                  <a:cubicBezTo>
                    <a:pt x="4835" y="0"/>
                    <a:pt x="0" y="4233"/>
                    <a:pt x="0" y="9455"/>
                  </a:cubicBezTo>
                  <a:cubicBezTo>
                    <a:pt x="0" y="14169"/>
                    <a:pt x="3944" y="18065"/>
                    <a:pt x="9098" y="18781"/>
                  </a:cubicBezTo>
                  <a:cubicBezTo>
                    <a:pt x="10099" y="19261"/>
                    <a:pt x="10800" y="20340"/>
                    <a:pt x="10800" y="21600"/>
                  </a:cubicBezTo>
                  <a:cubicBezTo>
                    <a:pt x="10800" y="20340"/>
                    <a:pt x="11501" y="19261"/>
                    <a:pt x="12502" y="18781"/>
                  </a:cubicBezTo>
                  <a:cubicBezTo>
                    <a:pt x="17656" y="18065"/>
                    <a:pt x="21600" y="14169"/>
                    <a:pt x="21600" y="9455"/>
                  </a:cubicBezTo>
                  <a:close/>
                  <a:moveTo>
                    <a:pt x="21600" y="9455"/>
                  </a:moveTo>
                </a:path>
              </a:pathLst>
            </a:custGeom>
            <a:solidFill>
              <a:srgbClr val="FFB700"/>
            </a:solidFill>
            <a:ln>
              <a:solidFill>
                <a:srgbClr val="FFB700"/>
              </a:solidFill>
            </a:ln>
          </p:spPr>
          <p:txBody>
            <a:bodyPr lIns="0" tIns="0" rIns="0" bIns="0"/>
            <a:lstStyle/>
            <a:p>
              <a:endParaRPr lang="en-US" sz="2800" dirty="0">
                <a:solidFill>
                  <a:srgbClr val="FFFFFF"/>
                </a:solidFill>
                <a:cs typeface="Arial Unicode MS" panose="020B0604020202020204" pitchFamily="34" charset="-128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9386020" y="2573937"/>
              <a:ext cx="0" cy="1313163"/>
            </a:xfrm>
            <a:prstGeom prst="line">
              <a:avLst/>
            </a:prstGeom>
            <a:ln w="12700">
              <a:solidFill>
                <a:srgbClr val="FFB700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8896654" y="1620300"/>
              <a:ext cx="1024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 BOLD" panose="00000800000000000000" pitchFamily="2" charset="0"/>
                </a:rPr>
                <a:t>JAPAN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896654" y="1859584"/>
              <a:ext cx="1024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7</a:t>
              </a:r>
              <a:r>
                <a:rPr lang="en-US" sz="12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95350" y="66124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 Annual Report 2015, Central Bank of Sri Lanka</a:t>
            </a:r>
          </a:p>
        </p:txBody>
      </p:sp>
    </p:spTree>
    <p:extLst>
      <p:ext uri="{BB962C8B-B14F-4D97-AF65-F5344CB8AC3E}">
        <p14:creationId xmlns:p14="http://schemas.microsoft.com/office/powerpoint/2010/main" val="298911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6967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23D4D"/>
                </a:solidFill>
                <a:latin typeface="Montserrat" panose="00000500000000000000" pitchFamily="2" charset="0"/>
              </a:rPr>
              <a:t>MOVING TOWARDS A COMPETITIVE EXCHANGE RATE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23373" y="897132"/>
          <a:ext cx="5557900" cy="562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575765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External Sector Statistics, Central Bank of Sri Lanka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6237" y="6593374"/>
            <a:ext cx="4171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Country Specific Monetary Authorities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095999" y="1604777"/>
          <a:ext cx="7358743" cy="463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0082212" y="4641426"/>
          <a:ext cx="1952625" cy="144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75">
                  <a:extLst>
                    <a:ext uri="{9D8B030D-6E8A-4147-A177-3AD203B41FA5}">
                      <a16:colId xmlns:a16="http://schemas.microsoft.com/office/drawing/2014/main" val="1982198905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1067978753"/>
                    </a:ext>
                  </a:extLst>
                </a:gridCol>
              </a:tblGrid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SGD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Singaporean Dollar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480514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PKR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Pakistani Rupee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58788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BDT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Bangladeshi Taka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718132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KHR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Cambodian Riel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06816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AED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UAE Dirham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289582"/>
                  </a:ext>
                </a:extLst>
              </a:tr>
              <a:tr h="2401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EUR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9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Euro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02018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572501" y="4641426"/>
          <a:ext cx="15621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475">
                  <a:extLst>
                    <a:ext uri="{9D8B030D-6E8A-4147-A177-3AD203B41FA5}">
                      <a16:colId xmlns:a16="http://schemas.microsoft.com/office/drawing/2014/main" val="679486068"/>
                    </a:ext>
                  </a:extLst>
                </a:gridCol>
                <a:gridCol w="1195625">
                  <a:extLst>
                    <a:ext uri="{9D8B030D-6E8A-4147-A177-3AD203B41FA5}">
                      <a16:colId xmlns:a16="http://schemas.microsoft.com/office/drawing/2014/main" val="689819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MYR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Malaysian Ringgit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1012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LKR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Sri Lankan Rupee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2888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GBP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British Pound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9723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THB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Thai Baht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0127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CNY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Chinese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 Yuan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3149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INR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Indian Rupee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1438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VND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Vietnamese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 Dong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97284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3566" y="1030482"/>
            <a:ext cx="648607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sz="2000" b="1" dirty="0">
                <a:latin typeface="Montserrat" panose="00000500000000000000" pitchFamily="2" charset="0"/>
              </a:rPr>
              <a:t>Monthly Average Exchange Rate</a:t>
            </a:r>
          </a:p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GB" sz="1600" dirty="0">
                <a:latin typeface="Montserrat" panose="00000500000000000000" pitchFamily="2" charset="0"/>
              </a:rPr>
              <a:t>Jan 15-May 16, (LKR/USD)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53266" y="1035569"/>
            <a:ext cx="552426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latin typeface="Montserrat" panose="00000500000000000000" pitchFamily="2" charset="0"/>
              </a:rPr>
              <a:t>Movement of Selected Currencies vs USD</a:t>
            </a:r>
          </a:p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latin typeface="Montserrat" panose="00000500000000000000" pitchFamily="2" charset="0"/>
              </a:rPr>
              <a:t>May 15- May 16, (% change)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172825" y="2590800"/>
            <a:ext cx="219075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48350" y="1133850"/>
            <a:ext cx="0" cy="5185305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1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  <p:bldP spid="4" grpId="0"/>
      <p:bldP spid="5" grpId="0"/>
      <p:bldGraphic spid="6" grpId="0" uiExpand="1">
        <p:bldSub>
          <a:bldChart bld="category"/>
        </p:bldSub>
      </p:bldGraphic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0897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EXTERNAL RESERVES WITHIN COMFORT ZONE DESPITE A DECLINE</a:t>
            </a:r>
            <a:endParaRPr lang="en-US" sz="3600" dirty="0">
              <a:solidFill>
                <a:srgbClr val="123D4D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6595025"/>
            <a:ext cx="1127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Weekly Economic Indicators, Central Bank of Sri Lanka</a:t>
            </a:r>
          </a:p>
        </p:txBody>
      </p:sp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367763"/>
              </p:ext>
            </p:extLst>
          </p:nvPr>
        </p:nvGraphicFramePr>
        <p:xfrm>
          <a:off x="457200" y="1550504"/>
          <a:ext cx="10817407" cy="478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584208" y="1529804"/>
            <a:ext cx="3023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Gross Official Reserves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052755" y="2684247"/>
            <a:ext cx="2617921" cy="4444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123D4D"/>
                </a:solidFill>
                <a:latin typeface="Montserrat" panose="020B0604020202020204" charset="0"/>
              </a:rPr>
              <a:t>Gross Official Reserves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8285383" y="4819653"/>
            <a:ext cx="2152664" cy="3238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FFB700"/>
                </a:solidFill>
                <a:latin typeface="Montserrat" panose="020B0604020202020204" charset="0"/>
              </a:rPr>
              <a:t>Months of Import</a:t>
            </a:r>
          </a:p>
        </p:txBody>
      </p:sp>
    </p:spTree>
    <p:extLst>
      <p:ext uri="{BB962C8B-B14F-4D97-AF65-F5344CB8AC3E}">
        <p14:creationId xmlns:p14="http://schemas.microsoft.com/office/powerpoint/2010/main" val="29231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 uiExpand="1">
        <p:bldSub>
          <a:bldChart bld="series"/>
        </p:bldSub>
      </p:bldGraphic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816075" y="2141717"/>
            <a:ext cx="647700" cy="3097034"/>
          </a:xfrm>
          <a:prstGeom prst="rect">
            <a:avLst/>
          </a:prstGeom>
          <a:solidFill>
            <a:srgbClr val="FFC5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981205"/>
              </p:ext>
            </p:extLst>
          </p:nvPr>
        </p:nvGraphicFramePr>
        <p:xfrm>
          <a:off x="5858935" y="1652793"/>
          <a:ext cx="5994398" cy="473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264260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23D4D"/>
                </a:solidFill>
                <a:effectLst/>
                <a:uLnTx/>
                <a:uFillTx/>
                <a:latin typeface="Montserrat" panose="00000500000000000000" pitchFamily="2" charset="0"/>
              </a:rPr>
              <a:t>FISCAL CONSOLIDATION </a:t>
            </a:r>
            <a:r>
              <a:rPr lang="en-US" sz="3600" b="1" kern="0" noProof="0" dirty="0">
                <a:solidFill>
                  <a:srgbClr val="123D4D"/>
                </a:solidFill>
                <a:latin typeface="Montserrat" panose="00000500000000000000" pitchFamily="2" charset="0"/>
              </a:rPr>
              <a:t>IS A PRIORITY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23D4D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92970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E- Estimate </a:t>
            </a:r>
          </a:p>
          <a:p>
            <a:pPr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P- Provisional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9233" y="6584624"/>
            <a:ext cx="6434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Source: World Economic Outlook Database, Oct 15, International Monetary Fund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57200" y="1738270"/>
          <a:ext cx="5076334" cy="4555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73948" y="1015568"/>
            <a:ext cx="505958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Government Fiscal Operations</a:t>
            </a:r>
            <a:b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(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%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of GDP)</a:t>
            </a:r>
          </a:p>
        </p:txBody>
      </p:sp>
      <p:sp>
        <p:nvSpPr>
          <p:cNvPr id="9" name="Rectangle 8"/>
          <p:cNvSpPr/>
          <p:nvPr/>
        </p:nvSpPr>
        <p:spPr>
          <a:xfrm>
            <a:off x="7700335" y="1009629"/>
            <a:ext cx="302037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Government Finance</a:t>
            </a:r>
            <a:r>
              <a:rPr kumimoji="0" lang="en-GB" sz="168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2014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(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%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 panose="00000500000000000000" pitchFamily="2" charset="0"/>
              </a:rPr>
              <a:t> of GDP)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676900" y="1133850"/>
            <a:ext cx="0" cy="5185305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5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6" grpId="0" uiExpand="1">
        <p:bldSub>
          <a:bldChart bld="category"/>
        </p:bldSub>
      </p:bldGraphic>
      <p:bldP spid="4" grpId="0"/>
      <p:bldP spid="5" grpId="0"/>
      <p:bldGraphic spid="7" grpId="0" uiExpand="1">
        <p:bldSub>
          <a:bldChart bld="series"/>
        </p:bldSub>
      </p:bldGraphic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3232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23D4D"/>
                </a:solidFill>
                <a:latin typeface="Montserrat" panose="00000500000000000000" pitchFamily="2" charset="0"/>
              </a:rPr>
              <a:t>BRINGING DEBT UNDER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21" y="6576663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Annual Report 2015, Central Bank of Sri Lanka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9571" y="6576664"/>
            <a:ext cx="6434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World Economic Outlook Database, Oct 15, International Monetary Fund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799" y="1165476"/>
            <a:ext cx="51435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Outstanding Government Debt  </a:t>
            </a:r>
          </a:p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2006-2015 (% of GDP)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8805" y="1154784"/>
            <a:ext cx="342914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Gross Government Debt  </a:t>
            </a:r>
          </a:p>
          <a:p>
            <a:pPr algn="ctr">
              <a:defRPr sz="16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2014 (% of GDP)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69603" y="1783624"/>
          <a:ext cx="5418045" cy="439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257106" y="1824119"/>
          <a:ext cx="5692541" cy="4792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115050" y="1286250"/>
            <a:ext cx="0" cy="5185305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4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0" grpId="0" uiExpand="1">
        <p:bldSub>
          <a:bldChart bld="series"/>
        </p:bldSub>
      </p:bldGraphic>
      <p:bldGraphic spid="11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14007"/>
          <a:stretch/>
        </p:blipFill>
        <p:spPr>
          <a:xfrm>
            <a:off x="3950716" y="-598002"/>
            <a:ext cx="8301875" cy="887417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870135" y="0"/>
            <a:ext cx="8821074" cy="699500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4101494" y="-1425684"/>
            <a:ext cx="10233094" cy="10233094"/>
            <a:chOff x="4795451" y="-1147484"/>
            <a:chExt cx="10233094" cy="10233094"/>
          </a:xfrm>
        </p:grpSpPr>
        <p:grpSp>
          <p:nvGrpSpPr>
            <p:cNvPr id="59" name="Group 58"/>
            <p:cNvGrpSpPr/>
            <p:nvPr/>
          </p:nvGrpSpPr>
          <p:grpSpPr>
            <a:xfrm>
              <a:off x="4795451" y="-1147484"/>
              <a:ext cx="10233094" cy="10233094"/>
              <a:chOff x="4954031" y="-1377507"/>
              <a:chExt cx="10233094" cy="10233094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6160777" y="-52217"/>
                <a:ext cx="6801050" cy="6646010"/>
                <a:chOff x="6160777" y="-52217"/>
                <a:chExt cx="6801050" cy="6646010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6160777" y="-52217"/>
                  <a:ext cx="6801050" cy="6646010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8122" y="895062"/>
                  <a:ext cx="4994517" cy="4994517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4031" y="-1377507"/>
                <a:ext cx="10233094" cy="10233094"/>
              </a:xfrm>
              <a:prstGeom prst="rect">
                <a:avLst/>
              </a:prstGeom>
            </p:spPr>
          </p:pic>
        </p:grpSp>
        <p:sp>
          <p:nvSpPr>
            <p:cNvPr id="65" name="Oval 64"/>
            <p:cNvSpPr/>
            <p:nvPr/>
          </p:nvSpPr>
          <p:spPr>
            <a:xfrm>
              <a:off x="8536306" y="4831157"/>
              <a:ext cx="93887" cy="938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75491" y="4693434"/>
              <a:ext cx="14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Montserrat" panose="00000500000000000000" pitchFamily="2" charset="0"/>
                </a:rPr>
                <a:t>COLOMBO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84348" y="1298057"/>
            <a:ext cx="4057921" cy="916858"/>
            <a:chOff x="530747" y="515889"/>
            <a:chExt cx="3657171" cy="916858"/>
          </a:xfrm>
        </p:grpSpPr>
        <p:sp>
          <p:nvSpPr>
            <p:cNvPr id="72" name="Rectangle 71"/>
            <p:cNvSpPr/>
            <p:nvPr/>
          </p:nvSpPr>
          <p:spPr>
            <a:xfrm>
              <a:off x="530747" y="515889"/>
              <a:ext cx="3657171" cy="916858"/>
            </a:xfrm>
            <a:prstGeom prst="rect">
              <a:avLst/>
            </a:prstGeom>
            <a:solidFill>
              <a:srgbClr val="A4C5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30747" y="515889"/>
              <a:ext cx="58401" cy="916858"/>
            </a:xfrm>
            <a:prstGeom prst="rect">
              <a:avLst/>
            </a:prstGeom>
            <a:solidFill>
              <a:srgbClr val="1B5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96870" y="589897"/>
              <a:ext cx="2558843" cy="768843"/>
              <a:chOff x="1363980" y="1072042"/>
              <a:chExt cx="2558843" cy="768843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363980" y="1072042"/>
                <a:ext cx="2558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Montserrat" panose="00000500000000000000" pitchFamily="2" charset="0"/>
                  </a:rPr>
                  <a:t>COMMERCIAL CAPITAL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63980" y="1379220"/>
                <a:ext cx="18149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Montserrat bold" panose="00000800000000000000" pitchFamily="2" charset="0"/>
                  </a:rPr>
                  <a:t>COLOMBO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584348" y="2331455"/>
            <a:ext cx="4057921" cy="916858"/>
            <a:chOff x="530747" y="1743230"/>
            <a:chExt cx="4057921" cy="916858"/>
          </a:xfrm>
        </p:grpSpPr>
        <p:sp>
          <p:nvSpPr>
            <p:cNvPr id="82" name="Rectangle 81"/>
            <p:cNvSpPr/>
            <p:nvPr/>
          </p:nvSpPr>
          <p:spPr>
            <a:xfrm>
              <a:off x="530747" y="1743230"/>
              <a:ext cx="4057921" cy="916858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596870" y="1817238"/>
              <a:ext cx="1754006" cy="768843"/>
              <a:chOff x="1363980" y="1072042"/>
              <a:chExt cx="1754006" cy="768843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1363980" y="1072042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Montserrat" panose="00000500000000000000" pitchFamily="2" charset="0"/>
                  </a:rPr>
                  <a:t>LAND AREA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363980" y="1379220"/>
                <a:ext cx="17540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Montserrat bold" panose="00000800000000000000" pitchFamily="2" charset="0"/>
                  </a:rPr>
                  <a:t>65,610 KM</a:t>
                </a:r>
              </a:p>
            </p:txBody>
          </p:sp>
        </p:grpSp>
        <p:sp>
          <p:nvSpPr>
            <p:cNvPr id="85" name="Rectangle 84"/>
            <p:cNvSpPr/>
            <p:nvPr/>
          </p:nvSpPr>
          <p:spPr>
            <a:xfrm>
              <a:off x="2170883" y="2124416"/>
              <a:ext cx="2776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Montserrat bold" panose="00000800000000000000" pitchFamily="2" charset="0"/>
                </a:rPr>
                <a:t>2</a:t>
              </a:r>
              <a:endParaRPr lang="en-US" sz="1200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30747" y="1743230"/>
              <a:ext cx="66123" cy="91685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85281" y="3354220"/>
            <a:ext cx="4039699" cy="916858"/>
            <a:chOff x="432641" y="2970571"/>
            <a:chExt cx="4148263" cy="916858"/>
          </a:xfrm>
        </p:grpSpPr>
        <p:sp>
          <p:nvSpPr>
            <p:cNvPr id="89" name="Rectangle 88"/>
            <p:cNvSpPr/>
            <p:nvPr/>
          </p:nvSpPr>
          <p:spPr>
            <a:xfrm>
              <a:off x="489803" y="2970571"/>
              <a:ext cx="4091101" cy="91685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32641" y="2970571"/>
              <a:ext cx="66541" cy="91685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526795" y="3082679"/>
              <a:ext cx="2456122" cy="748965"/>
              <a:chOff x="1293905" y="1110142"/>
              <a:chExt cx="2456122" cy="748965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1293905" y="1110142"/>
                <a:ext cx="2456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Montserrat" panose="00000500000000000000" pitchFamily="2" charset="0"/>
                  </a:rPr>
                  <a:t>POPULATION (2015)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293905" y="1397442"/>
                <a:ext cx="16626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Montserrat bold" panose="00000800000000000000" pitchFamily="2" charset="0"/>
                  </a:rPr>
                  <a:t>21 </a:t>
                </a:r>
                <a:r>
                  <a:rPr lang="en-US" sz="2000" dirty="0">
                    <a:latin typeface="Montserrat bold" panose="00000800000000000000" pitchFamily="2" charset="0"/>
                  </a:rPr>
                  <a:t>MILLION</a:t>
                </a:r>
                <a:endParaRPr lang="en-US" sz="2400" dirty="0">
                  <a:latin typeface="Montserrat bold" panose="00000800000000000000" pitchFamily="2" charset="0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584348" y="4383186"/>
            <a:ext cx="4057921" cy="916858"/>
            <a:chOff x="530747" y="4197912"/>
            <a:chExt cx="4057921" cy="916858"/>
          </a:xfrm>
        </p:grpSpPr>
        <p:sp>
          <p:nvSpPr>
            <p:cNvPr id="95" name="Rectangle 94"/>
            <p:cNvSpPr/>
            <p:nvPr/>
          </p:nvSpPr>
          <p:spPr>
            <a:xfrm>
              <a:off x="530747" y="4197912"/>
              <a:ext cx="4057921" cy="91685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596870" y="4271920"/>
              <a:ext cx="2422458" cy="768843"/>
              <a:chOff x="1363980" y="1072042"/>
              <a:chExt cx="2422458" cy="768843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1363980" y="1072042"/>
                <a:ext cx="1423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Montserrat" panose="00000500000000000000" pitchFamily="2" charset="0"/>
                  </a:rPr>
                  <a:t>GDP (2015)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363980" y="1379220"/>
                <a:ext cx="2422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Montserrat bold" panose="00000800000000000000" pitchFamily="2" charset="0"/>
                  </a:rPr>
                  <a:t>USD 82 </a:t>
                </a:r>
                <a:r>
                  <a:rPr lang="en-US" sz="2000" dirty="0">
                    <a:latin typeface="Montserrat bold" panose="00000800000000000000" pitchFamily="2" charset="0"/>
                  </a:rPr>
                  <a:t>BILLION</a:t>
                </a:r>
                <a:endParaRPr lang="en-US" sz="2400" dirty="0">
                  <a:latin typeface="Montserrat bold" panose="00000800000000000000" pitchFamily="2" charset="0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>
            <a:xfrm>
              <a:off x="530747" y="4197912"/>
              <a:ext cx="66123" cy="9168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84348" y="5422784"/>
            <a:ext cx="4057921" cy="1232063"/>
            <a:chOff x="530747" y="5425251"/>
            <a:chExt cx="4057921" cy="1232063"/>
          </a:xfrm>
        </p:grpSpPr>
        <p:sp>
          <p:nvSpPr>
            <p:cNvPr id="101" name="Rectangle 100"/>
            <p:cNvSpPr/>
            <p:nvPr/>
          </p:nvSpPr>
          <p:spPr>
            <a:xfrm>
              <a:off x="530747" y="5425252"/>
              <a:ext cx="4057921" cy="917999"/>
            </a:xfrm>
            <a:prstGeom prst="rect">
              <a:avLst/>
            </a:prstGeom>
            <a:solidFill>
              <a:srgbClr val="EA8D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596870" y="5519139"/>
              <a:ext cx="3328155" cy="1138175"/>
              <a:chOff x="1363980" y="1091920"/>
              <a:chExt cx="3328155" cy="1138175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1363980" y="1091920"/>
                <a:ext cx="33281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PER CAPITA INCOME (2015)</a:t>
                </a:r>
              </a:p>
              <a:p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363980" y="1399098"/>
                <a:ext cx="174438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Montserrat bold" panose="00000800000000000000" pitchFamily="2" charset="0"/>
                  </a:rPr>
                  <a:t>USD 3,924</a:t>
                </a:r>
              </a:p>
              <a:p>
                <a:endParaRPr lang="en-US" sz="2400" dirty="0">
                  <a:latin typeface="Montserrat bold" panose="00000800000000000000" pitchFamily="2" charset="0"/>
                </a:endParaRP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530747" y="5425251"/>
              <a:ext cx="66123" cy="918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57200" y="227751"/>
            <a:ext cx="60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123D4D"/>
                </a:solidFill>
                <a:latin typeface="Montserrat bold" panose="00000800000000000000" pitchFamily="2" charset="0"/>
              </a:rPr>
              <a:t>SRI LANKA AT A GLANCE</a:t>
            </a:r>
          </a:p>
        </p:txBody>
      </p:sp>
    </p:spTree>
    <p:extLst>
      <p:ext uri="{BB962C8B-B14F-4D97-AF65-F5344CB8AC3E}">
        <p14:creationId xmlns:p14="http://schemas.microsoft.com/office/powerpoint/2010/main" val="31185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0870" y="2028617"/>
            <a:ext cx="12209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800" b="1" dirty="0">
                <a:solidFill>
                  <a:prstClr val="white"/>
                </a:solidFill>
                <a:latin typeface="Montserrat" panose="00000500000000000000" pitchFamily="2" charset="0"/>
              </a:rPr>
              <a:t>ECONOMIC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3778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486925970"/>
              </p:ext>
            </p:extLst>
          </p:nvPr>
        </p:nvGraphicFramePr>
        <p:xfrm>
          <a:off x="3605821" y="1797310"/>
          <a:ext cx="4962293" cy="326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2800350" y="6618721"/>
            <a:ext cx="9364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1000" dirty="0"/>
              <a:t>Source: Central Bank of Sri Lanka, Sri Lanka Ports Authority and Airport and Aviation Services (Pvt) Ltd</a:t>
            </a:r>
            <a:endParaRPr lang="en-GB" sz="1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4318572" y="2151517"/>
            <a:ext cx="3536789" cy="2554967"/>
            <a:chOff x="4318572" y="2151517"/>
            <a:chExt cx="3536789" cy="2554967"/>
          </a:xfrm>
        </p:grpSpPr>
        <p:sp>
          <p:nvSpPr>
            <p:cNvPr id="34" name="Oval 33"/>
            <p:cNvSpPr/>
            <p:nvPr/>
          </p:nvSpPr>
          <p:spPr>
            <a:xfrm>
              <a:off x="4809485" y="2151517"/>
              <a:ext cx="2554967" cy="2554967"/>
            </a:xfrm>
            <a:prstGeom prst="ellipse">
              <a:avLst/>
            </a:prstGeom>
            <a:solidFill>
              <a:srgbClr val="FFC9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itle 1"/>
            <p:cNvSpPr txBox="1">
              <a:spLocks/>
            </p:cNvSpPr>
            <p:nvPr/>
          </p:nvSpPr>
          <p:spPr>
            <a:xfrm>
              <a:off x="4318572" y="2820341"/>
              <a:ext cx="35367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rgbClr val="123D4D"/>
                  </a:solidFill>
                  <a:latin typeface="Montserrat bold" panose="00000800000000000000" pitchFamily="2" charset="0"/>
                </a:defRPr>
              </a:lvl1pPr>
            </a:lstStyle>
            <a:p>
              <a:pPr algn="ctr"/>
              <a:r>
                <a:rPr lang="en-US" sz="2400" dirty="0"/>
                <a:t>Recently </a:t>
              </a:r>
              <a:br>
                <a:rPr lang="en-US" sz="2400" dirty="0"/>
              </a:br>
              <a:r>
                <a:rPr lang="en-US" sz="2400" dirty="0"/>
                <a:t>completed </a:t>
              </a:r>
              <a:br>
                <a:rPr lang="en-US" sz="2400" dirty="0"/>
              </a:br>
              <a:r>
                <a:rPr lang="en-US" sz="2400" dirty="0"/>
                <a:t>key projects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6614" y="3533295"/>
            <a:ext cx="4132932" cy="840230"/>
            <a:chOff x="436614" y="3533295"/>
            <a:chExt cx="4132932" cy="8402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147" y="3537211"/>
              <a:ext cx="832399" cy="832399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436614" y="3533295"/>
              <a:ext cx="3195713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</a:endParaRPr>
            </a:p>
            <a:p>
              <a:pPr algn="r"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22% increase in energy generation, 2010 - 2015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50857" y="1074756"/>
            <a:ext cx="3847432" cy="1154362"/>
            <a:chOff x="7350857" y="1074756"/>
            <a:chExt cx="3847432" cy="1154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857" y="1404986"/>
              <a:ext cx="824132" cy="824132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8174989" y="1074756"/>
              <a:ext cx="30233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3 expressways (170 km) in the last 5 years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2034470" y="134893"/>
            <a:ext cx="893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INFRASTRUCTURE - FORGING AHEAD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65042" y="2940800"/>
            <a:ext cx="4222158" cy="1837426"/>
            <a:chOff x="7665042" y="2940800"/>
            <a:chExt cx="4222158" cy="1837426"/>
          </a:xfrm>
        </p:grpSpPr>
        <p:sp>
          <p:nvSpPr>
            <p:cNvPr id="74" name="Rectangle 73"/>
            <p:cNvSpPr/>
            <p:nvPr/>
          </p:nvSpPr>
          <p:spPr>
            <a:xfrm>
              <a:off x="9406067" y="2940800"/>
              <a:ext cx="2481133" cy="183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A new international port constructed in the South, 10 km from the  main maritime route connecting East &amp; West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042" y="3276411"/>
              <a:ext cx="1514545" cy="99092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9217" y="1332424"/>
            <a:ext cx="4219716" cy="871338"/>
            <a:chOff x="741185" y="1331844"/>
            <a:chExt cx="4219716" cy="871338"/>
          </a:xfrm>
        </p:grpSpPr>
        <p:sp>
          <p:nvSpPr>
            <p:cNvPr id="68" name="Rectangle 67"/>
            <p:cNvSpPr/>
            <p:nvPr/>
          </p:nvSpPr>
          <p:spPr>
            <a:xfrm>
              <a:off x="741185" y="1331844"/>
              <a:ext cx="3195733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3</a:t>
              </a:r>
              <a:r>
                <a:rPr lang="en-GB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rd</a:t>
              </a: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 terminal of Colombo Port added 2.4 million TEU in 2013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888" y="1331844"/>
              <a:ext cx="904013" cy="87133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725572" y="4928086"/>
            <a:ext cx="4842542" cy="1826907"/>
            <a:chOff x="3725572" y="4982678"/>
            <a:chExt cx="4842542" cy="1826907"/>
          </a:xfrm>
        </p:grpSpPr>
        <p:sp>
          <p:nvSpPr>
            <p:cNvPr id="66" name="Rectangle 65"/>
            <p:cNvSpPr/>
            <p:nvPr/>
          </p:nvSpPr>
          <p:spPr>
            <a:xfrm>
              <a:off x="3725572" y="5969355"/>
              <a:ext cx="4842542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2</a:t>
              </a:r>
              <a:r>
                <a:rPr lang="en-GB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nd</a:t>
              </a: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 international airport at </a:t>
              </a:r>
              <a:r>
                <a:rPr lang="en-GB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Mattala</a:t>
              </a: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 in 2013 added passenger capacity </a:t>
              </a:r>
            </a:p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2" charset="0"/>
                </a:rPr>
                <a:t>by 1 million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300" y="4982678"/>
              <a:ext cx="957460" cy="95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6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3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 uiExpand="1">
        <p:bldSub>
          <a:bldChart bld="category" animBg="0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010" y="457201"/>
            <a:ext cx="13238021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7176" y="6597113"/>
            <a:ext cx="93644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kern="0" cap="none" spc="0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r>
              <a:rPr lang="en-US" dirty="0"/>
              <a:t>Source: Global Competitiveness Report 2015-2016, World Economic Forum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3985" y="-18871"/>
            <a:ext cx="12211050" cy="880045"/>
            <a:chOff x="0" y="-9187"/>
            <a:chExt cx="12211050" cy="880045"/>
          </a:xfrm>
        </p:grpSpPr>
        <p:sp>
          <p:nvSpPr>
            <p:cNvPr id="47" name="Rectangle 46"/>
            <p:cNvSpPr/>
            <p:nvPr/>
          </p:nvSpPr>
          <p:spPr>
            <a:xfrm>
              <a:off x="0" y="29028"/>
              <a:ext cx="12191999" cy="841830"/>
            </a:xfrm>
            <a:prstGeom prst="rect">
              <a:avLst/>
            </a:prstGeom>
            <a:solidFill>
              <a:srgbClr val="0F3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5888" algn="ctr"/>
              <a:endParaRPr lang="en-US" sz="3200" dirty="0">
                <a:latin typeface="Montserrat" panose="00000500000000000000" pitchFamily="2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0" y="0"/>
              <a:ext cx="938433" cy="841829"/>
            </a:xfrm>
            <a:prstGeom prst="rect">
              <a:avLst/>
            </a:pr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Montserrat" panose="00000500000000000000" pitchFamily="2" charset="0"/>
                </a:rPr>
                <a:t>2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57483" y="-9187"/>
              <a:ext cx="11253567" cy="863678"/>
            </a:xfrm>
            <a:prstGeom prst="rect">
              <a:avLst/>
            </a:prstGeom>
            <a:solidFill>
              <a:srgbClr val="174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latin typeface="Montserrat" panose="00000500000000000000" pitchFamily="2" charset="0"/>
                </a:rPr>
                <a:t>   Best in South Asia for Overall Quality of National Infrastructure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-51835" y="1544760"/>
            <a:ext cx="37111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Overall Quality of National Infrastructure 2015 </a:t>
            </a:r>
          </a:p>
          <a:p>
            <a:pPr algn="ctr"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(rank out of 140 countries)</a:t>
            </a:r>
          </a:p>
          <a:p>
            <a:pPr algn="ctr"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42627" y="5799914"/>
            <a:ext cx="2008130" cy="600886"/>
            <a:chOff x="3614027" y="5633052"/>
            <a:chExt cx="2008130" cy="600886"/>
          </a:xfrm>
        </p:grpSpPr>
        <p:sp>
          <p:nvSpPr>
            <p:cNvPr id="7" name="Teardrop 6"/>
            <p:cNvSpPr/>
            <p:nvPr/>
          </p:nvSpPr>
          <p:spPr>
            <a:xfrm rot="2638494">
              <a:off x="5021271" y="5633052"/>
              <a:ext cx="600886" cy="600886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9043" y="5667510"/>
              <a:ext cx="5453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16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14027" y="5744454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Montserrat" panose="00000500000000000000" pitchFamily="2" charset="0"/>
                </a:rPr>
                <a:t>MALAYSIA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309430" y="5074648"/>
            <a:ext cx="2020045" cy="600886"/>
            <a:chOff x="2943004" y="5631309"/>
            <a:chExt cx="2020045" cy="600886"/>
          </a:xfrm>
        </p:grpSpPr>
        <p:sp>
          <p:nvSpPr>
            <p:cNvPr id="84" name="Teardrop 83"/>
            <p:cNvSpPr/>
            <p:nvPr/>
          </p:nvSpPr>
          <p:spPr>
            <a:xfrm rot="13515320">
              <a:off x="2970350" y="5631309"/>
              <a:ext cx="600886" cy="600886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943004" y="5660612"/>
              <a:ext cx="6174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ontserrat" panose="00000500000000000000" pitchFamily="2" charset="0"/>
                </a:rPr>
                <a:t>26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528040" y="5742711"/>
              <a:ext cx="1435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Montserrat" panose="00000500000000000000" pitchFamily="2" charset="0"/>
                </a:rPr>
                <a:t>SRI LANKA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006377" y="3340697"/>
            <a:ext cx="1806276" cy="513976"/>
            <a:chOff x="3747076" y="5660434"/>
            <a:chExt cx="1806276" cy="513976"/>
          </a:xfrm>
        </p:grpSpPr>
        <p:sp>
          <p:nvSpPr>
            <p:cNvPr id="105" name="Teardrop 104"/>
            <p:cNvSpPr/>
            <p:nvPr/>
          </p:nvSpPr>
          <p:spPr>
            <a:xfrm rot="2638494">
              <a:off x="5039376" y="5660434"/>
              <a:ext cx="513976" cy="513976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081401" y="5710794"/>
              <a:ext cx="4299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71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747076" y="5744454"/>
              <a:ext cx="1258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THAILAND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6264439" y="3134545"/>
            <a:ext cx="1282056" cy="493857"/>
            <a:chOff x="3023527" y="5760503"/>
            <a:chExt cx="1282056" cy="493857"/>
          </a:xfrm>
        </p:grpSpPr>
        <p:sp>
          <p:nvSpPr>
            <p:cNvPr id="109" name="Teardrop 108"/>
            <p:cNvSpPr/>
            <p:nvPr/>
          </p:nvSpPr>
          <p:spPr>
            <a:xfrm rot="13515320">
              <a:off x="3023527" y="5760503"/>
              <a:ext cx="493857" cy="493857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028241" y="5805219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74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24599" y="5840430"/>
              <a:ext cx="780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INDIA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247918" y="2149222"/>
            <a:ext cx="1585871" cy="457200"/>
            <a:chOff x="3941338" y="5648682"/>
            <a:chExt cx="1585871" cy="457200"/>
          </a:xfrm>
        </p:grpSpPr>
        <p:sp>
          <p:nvSpPr>
            <p:cNvPr id="113" name="Teardrop 112"/>
            <p:cNvSpPr/>
            <p:nvPr/>
          </p:nvSpPr>
          <p:spPr>
            <a:xfrm rot="2638494">
              <a:off x="5067046" y="5648682"/>
              <a:ext cx="457200" cy="4572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089269" y="5697591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99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941338" y="5693051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VIETNAM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215590" y="1987155"/>
            <a:ext cx="1880825" cy="457200"/>
            <a:chOff x="2989110" y="5804750"/>
            <a:chExt cx="1880825" cy="457200"/>
          </a:xfrm>
        </p:grpSpPr>
        <p:sp>
          <p:nvSpPr>
            <p:cNvPr id="117" name="Teardrop 116"/>
            <p:cNvSpPr/>
            <p:nvPr/>
          </p:nvSpPr>
          <p:spPr>
            <a:xfrm rot="13515320">
              <a:off x="3041740" y="5804750"/>
              <a:ext cx="457200" cy="4572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989110" y="5854219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102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19885" y="5840430"/>
              <a:ext cx="1350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CAMBODIA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171838" y="1686749"/>
            <a:ext cx="1740152" cy="365760"/>
            <a:chOff x="3780621" y="5686905"/>
            <a:chExt cx="1740152" cy="365760"/>
          </a:xfrm>
        </p:grpSpPr>
        <p:sp>
          <p:nvSpPr>
            <p:cNvPr id="121" name="Teardrop 120"/>
            <p:cNvSpPr/>
            <p:nvPr/>
          </p:nvSpPr>
          <p:spPr>
            <a:xfrm rot="2638494">
              <a:off x="5111609" y="5686905"/>
              <a:ext cx="365760" cy="36576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076421" y="5742469"/>
              <a:ext cx="444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106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780621" y="5715634"/>
              <a:ext cx="1360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PHILIPPINES</a:t>
              </a:r>
              <a:endParaRPr lang="en-US" sz="1600" b="1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212332" y="1222919"/>
            <a:ext cx="1626813" cy="365760"/>
            <a:chOff x="2989110" y="5830288"/>
            <a:chExt cx="1626813" cy="365760"/>
          </a:xfrm>
        </p:grpSpPr>
        <p:sp>
          <p:nvSpPr>
            <p:cNvPr id="125" name="Teardrop 124"/>
            <p:cNvSpPr/>
            <p:nvPr/>
          </p:nvSpPr>
          <p:spPr>
            <a:xfrm rot="13515320">
              <a:off x="3026060" y="5830288"/>
              <a:ext cx="365760" cy="36576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989110" y="5869459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ontserrat" panose="00000500000000000000" pitchFamily="2" charset="0"/>
                </a:rPr>
                <a:t>124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338009" y="5861113"/>
              <a:ext cx="12779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BANGLADESH</a:t>
              </a:r>
              <a:endParaRPr lang="en-US" sz="16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 rot="709346">
            <a:off x="8541129" y="3669637"/>
            <a:ext cx="2160000" cy="2160000"/>
            <a:chOff x="6913487" y="1393166"/>
            <a:chExt cx="4147071" cy="4071669"/>
          </a:xfrm>
        </p:grpSpPr>
        <p:sp>
          <p:nvSpPr>
            <p:cNvPr id="131" name="24-Point Star 18"/>
            <p:cNvSpPr/>
            <p:nvPr/>
          </p:nvSpPr>
          <p:spPr>
            <a:xfrm>
              <a:off x="6913487" y="1393166"/>
              <a:ext cx="4147071" cy="4071669"/>
            </a:xfrm>
            <a:prstGeom prst="star24">
              <a:avLst>
                <a:gd name="adj" fmla="val 45512"/>
              </a:avLst>
            </a:prstGeom>
            <a:solidFill>
              <a:srgbClr val="F8B31E">
                <a:alpha val="99000"/>
              </a:srgbClr>
            </a:solidFill>
            <a:ln>
              <a:noFill/>
            </a:ln>
            <a:effectLst>
              <a:outerShdw dist="38100" dir="48000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Light" panose="00000400000000000000" pitchFamily="2" charset="0"/>
              </a:endParaRPr>
            </a:p>
          </p:txBody>
        </p:sp>
        <p:sp>
          <p:nvSpPr>
            <p:cNvPr id="132" name="Donut 19"/>
            <p:cNvSpPr/>
            <p:nvPr/>
          </p:nvSpPr>
          <p:spPr>
            <a:xfrm>
              <a:off x="7213781" y="1660996"/>
              <a:ext cx="3545458" cy="3545458"/>
            </a:xfrm>
            <a:prstGeom prst="donut">
              <a:avLst>
                <a:gd name="adj" fmla="val 15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Light" panose="00000400000000000000" pitchFamily="2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811981" y="1686226"/>
              <a:ext cx="1877995" cy="1740507"/>
            </a:xfrm>
            <a:prstGeom prst="rect">
              <a:avLst/>
            </a:prstGeom>
            <a:noFill/>
            <a:effectLst>
              <a:outerShdw blurRad="50800" dist="38100" dir="3000000" algn="tl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 bold" panose="00000800000000000000" pitchFamily="2" charset="0"/>
                </a:rPr>
                <a:t>#1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 rot="99659">
              <a:off x="7156983" y="3505709"/>
              <a:ext cx="3600036" cy="110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kern="0" noProof="0" dirty="0">
                  <a:solidFill>
                    <a:sysClr val="windowText" lastClr="000000"/>
                  </a:solidFill>
                  <a:latin typeface="Montserrat Light" panose="00000400000000000000" pitchFamily="2" charset="0"/>
                </a:rPr>
                <a:t>IN</a:t>
              </a:r>
            </a:p>
            <a:p>
              <a:pPr algn="ctr"/>
              <a:r>
                <a:rPr lang="en-GB" sz="1600" kern="0" noProof="0" dirty="0">
                  <a:solidFill>
                    <a:sysClr val="windowText" lastClr="000000"/>
                  </a:solidFill>
                  <a:latin typeface="Montserrat Light" panose="00000400000000000000" pitchFamily="2" charset="0"/>
                </a:rPr>
                <a:t>SOUTH ASIA</a:t>
              </a:r>
              <a:endParaRPr lang="en-GB" sz="1600" dirty="0"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393345252"/>
              </p:ext>
            </p:extLst>
          </p:nvPr>
        </p:nvGraphicFramePr>
        <p:xfrm>
          <a:off x="3576350" y="532475"/>
          <a:ext cx="6653500" cy="134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104900" y="544731"/>
            <a:ext cx="3765830" cy="1258184"/>
            <a:chOff x="1104900" y="544731"/>
            <a:chExt cx="3765830" cy="1258184"/>
          </a:xfrm>
        </p:grpSpPr>
        <p:sp>
          <p:nvSpPr>
            <p:cNvPr id="2" name="Freeform 1"/>
            <p:cNvSpPr/>
            <p:nvPr/>
          </p:nvSpPr>
          <p:spPr>
            <a:xfrm>
              <a:off x="1104900" y="544731"/>
              <a:ext cx="3765830" cy="1258184"/>
            </a:xfrm>
            <a:custGeom>
              <a:avLst/>
              <a:gdLst>
                <a:gd name="connsiteX0" fmla="*/ 0 w 4222082"/>
                <a:gd name="connsiteY0" fmla="*/ 0 h 1490472"/>
                <a:gd name="connsiteX1" fmla="*/ 2583782 w 4222082"/>
                <a:gd name="connsiteY1" fmla="*/ 0 h 1490472"/>
                <a:gd name="connsiteX2" fmla="*/ 3142248 w 4222082"/>
                <a:gd name="connsiteY2" fmla="*/ 0 h 1490472"/>
                <a:gd name="connsiteX3" fmla="*/ 3402932 w 4222082"/>
                <a:gd name="connsiteY3" fmla="*/ 0 h 1490472"/>
                <a:gd name="connsiteX4" fmla="*/ 4222082 w 4222082"/>
                <a:gd name="connsiteY4" fmla="*/ 745236 h 1490472"/>
                <a:gd name="connsiteX5" fmla="*/ 3402932 w 4222082"/>
                <a:gd name="connsiteY5" fmla="*/ 1490472 h 1490472"/>
                <a:gd name="connsiteX6" fmla="*/ 3142248 w 4222082"/>
                <a:gd name="connsiteY6" fmla="*/ 1490472 h 1490472"/>
                <a:gd name="connsiteX7" fmla="*/ 2583782 w 4222082"/>
                <a:gd name="connsiteY7" fmla="*/ 1490472 h 1490472"/>
                <a:gd name="connsiteX8" fmla="*/ 0 w 4222082"/>
                <a:gd name="connsiteY8" fmla="*/ 1490472 h 149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2082" h="1490472">
                  <a:moveTo>
                    <a:pt x="0" y="0"/>
                  </a:moveTo>
                  <a:lnTo>
                    <a:pt x="2583782" y="0"/>
                  </a:lnTo>
                  <a:lnTo>
                    <a:pt x="3142248" y="0"/>
                  </a:lnTo>
                  <a:lnTo>
                    <a:pt x="3402932" y="0"/>
                  </a:lnTo>
                  <a:cubicBezTo>
                    <a:pt x="3855336" y="0"/>
                    <a:pt x="4222082" y="333654"/>
                    <a:pt x="4222082" y="745236"/>
                  </a:cubicBezTo>
                  <a:cubicBezTo>
                    <a:pt x="4222082" y="1156818"/>
                    <a:pt x="3855336" y="1490472"/>
                    <a:pt x="3402932" y="1490472"/>
                  </a:cubicBezTo>
                  <a:lnTo>
                    <a:pt x="3142248" y="1490472"/>
                  </a:lnTo>
                  <a:lnTo>
                    <a:pt x="2583782" y="1490472"/>
                  </a:lnTo>
                  <a:lnTo>
                    <a:pt x="0" y="1490472"/>
                  </a:lnTo>
                  <a:close/>
                </a:path>
              </a:pathLst>
            </a:cu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9779" y="606659"/>
              <a:ext cx="24562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MOBILE PENETRATION</a:t>
              </a:r>
              <a:b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(Subscriptions </a:t>
              </a:r>
              <a:b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per 100 persons)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767530" y="670784"/>
              <a:ext cx="1006079" cy="1006079"/>
              <a:chOff x="3873897" y="642229"/>
              <a:chExt cx="1006079" cy="1006079"/>
            </a:xfrm>
          </p:grpSpPr>
          <p:sp>
            <p:nvSpPr>
              <p:cNvPr id="3" name="Flowchart: Connector 2"/>
              <p:cNvSpPr/>
              <p:nvPr/>
            </p:nvSpPr>
            <p:spPr>
              <a:xfrm>
                <a:off x="3873897" y="642229"/>
                <a:ext cx="1006079" cy="100607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sx="103000" sy="103000" algn="ctr" rotWithShape="0">
                  <a:schemeClr val="bg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4481" y="759863"/>
                <a:ext cx="764910" cy="764910"/>
              </a:xfrm>
              <a:prstGeom prst="rect">
                <a:avLst/>
              </a:prstGeom>
            </p:spPr>
          </p:pic>
        </p:grpSp>
      </p:grp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1654581621"/>
              </p:ext>
            </p:extLst>
          </p:nvPr>
        </p:nvGraphicFramePr>
        <p:xfrm>
          <a:off x="3576350" y="1979019"/>
          <a:ext cx="6653500" cy="134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425377720"/>
              </p:ext>
            </p:extLst>
          </p:nvPr>
        </p:nvGraphicFramePr>
        <p:xfrm>
          <a:off x="3576350" y="3420122"/>
          <a:ext cx="6043900" cy="136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104900" y="1971233"/>
            <a:ext cx="3775076" cy="1258184"/>
            <a:chOff x="1104900" y="1971233"/>
            <a:chExt cx="3775076" cy="1258184"/>
          </a:xfrm>
        </p:grpSpPr>
        <p:grpSp>
          <p:nvGrpSpPr>
            <p:cNvPr id="16" name="Group 15"/>
            <p:cNvGrpSpPr/>
            <p:nvPr/>
          </p:nvGrpSpPr>
          <p:grpSpPr>
            <a:xfrm>
              <a:off x="1104900" y="1971233"/>
              <a:ext cx="3775076" cy="1258184"/>
              <a:chOff x="1104900" y="1971233"/>
              <a:chExt cx="3775076" cy="1258184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1104900" y="1971233"/>
                <a:ext cx="3775076" cy="1258184"/>
              </a:xfrm>
              <a:custGeom>
                <a:avLst/>
                <a:gdLst>
                  <a:gd name="connsiteX0" fmla="*/ 0 w 4222082"/>
                  <a:gd name="connsiteY0" fmla="*/ 0 h 1490472"/>
                  <a:gd name="connsiteX1" fmla="*/ 2583782 w 4222082"/>
                  <a:gd name="connsiteY1" fmla="*/ 0 h 1490472"/>
                  <a:gd name="connsiteX2" fmla="*/ 3142248 w 4222082"/>
                  <a:gd name="connsiteY2" fmla="*/ 0 h 1490472"/>
                  <a:gd name="connsiteX3" fmla="*/ 3402932 w 4222082"/>
                  <a:gd name="connsiteY3" fmla="*/ 0 h 1490472"/>
                  <a:gd name="connsiteX4" fmla="*/ 4222082 w 4222082"/>
                  <a:gd name="connsiteY4" fmla="*/ 745236 h 1490472"/>
                  <a:gd name="connsiteX5" fmla="*/ 3402932 w 4222082"/>
                  <a:gd name="connsiteY5" fmla="*/ 1490472 h 1490472"/>
                  <a:gd name="connsiteX6" fmla="*/ 3142248 w 4222082"/>
                  <a:gd name="connsiteY6" fmla="*/ 1490472 h 1490472"/>
                  <a:gd name="connsiteX7" fmla="*/ 2583782 w 4222082"/>
                  <a:gd name="connsiteY7" fmla="*/ 1490472 h 1490472"/>
                  <a:gd name="connsiteX8" fmla="*/ 0 w 4222082"/>
                  <a:gd name="connsiteY8" fmla="*/ 1490472 h 149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2082" h="1490472">
                    <a:moveTo>
                      <a:pt x="0" y="0"/>
                    </a:moveTo>
                    <a:lnTo>
                      <a:pt x="2583782" y="0"/>
                    </a:lnTo>
                    <a:lnTo>
                      <a:pt x="3142248" y="0"/>
                    </a:lnTo>
                    <a:lnTo>
                      <a:pt x="3402932" y="0"/>
                    </a:lnTo>
                    <a:cubicBezTo>
                      <a:pt x="3855336" y="0"/>
                      <a:pt x="4222082" y="333654"/>
                      <a:pt x="4222082" y="745236"/>
                    </a:cubicBezTo>
                    <a:cubicBezTo>
                      <a:pt x="4222082" y="1156818"/>
                      <a:pt x="3855336" y="1490472"/>
                      <a:pt x="3402932" y="1490472"/>
                    </a:cubicBezTo>
                    <a:lnTo>
                      <a:pt x="3142248" y="1490472"/>
                    </a:lnTo>
                    <a:lnTo>
                      <a:pt x="2583782" y="1490472"/>
                    </a:lnTo>
                    <a:lnTo>
                      <a:pt x="0" y="1490472"/>
                    </a:lnTo>
                    <a:close/>
                  </a:path>
                </a:pathLst>
              </a:cu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39779" y="2166283"/>
                <a:ext cx="245622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INTERNET PENETRATION</a:t>
                </a:r>
                <a:br>
                  <a:rPr lang="en-US" b="1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</a:br>
                <a:r>
                  <a:rPr lang="en-US" sz="1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(Users per 100 persons)</a:t>
                </a:r>
                <a:endParaRPr lang="en-US" dirty="0">
                  <a:solidFill>
                    <a:schemeClr val="bg1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30" name="Flowchart: Connector 29"/>
              <p:cNvSpPr/>
              <p:nvPr/>
            </p:nvSpPr>
            <p:spPr>
              <a:xfrm>
                <a:off x="3754906" y="2097286"/>
                <a:ext cx="1006079" cy="100607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sx="103000" sy="103000" algn="ctr" rotWithShape="0">
                  <a:schemeClr val="bg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259" y="2176594"/>
              <a:ext cx="859323" cy="85932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04900" y="3447905"/>
            <a:ext cx="3765830" cy="1258184"/>
            <a:chOff x="1104900" y="3447905"/>
            <a:chExt cx="3765830" cy="1258184"/>
          </a:xfrm>
        </p:grpSpPr>
        <p:sp>
          <p:nvSpPr>
            <p:cNvPr id="35" name="Freeform 34"/>
            <p:cNvSpPr/>
            <p:nvPr/>
          </p:nvSpPr>
          <p:spPr>
            <a:xfrm>
              <a:off x="1104900" y="3447905"/>
              <a:ext cx="3765830" cy="1258184"/>
            </a:xfrm>
            <a:custGeom>
              <a:avLst/>
              <a:gdLst>
                <a:gd name="connsiteX0" fmla="*/ 0 w 4222082"/>
                <a:gd name="connsiteY0" fmla="*/ 0 h 1490472"/>
                <a:gd name="connsiteX1" fmla="*/ 2583782 w 4222082"/>
                <a:gd name="connsiteY1" fmla="*/ 0 h 1490472"/>
                <a:gd name="connsiteX2" fmla="*/ 3142248 w 4222082"/>
                <a:gd name="connsiteY2" fmla="*/ 0 h 1490472"/>
                <a:gd name="connsiteX3" fmla="*/ 3402932 w 4222082"/>
                <a:gd name="connsiteY3" fmla="*/ 0 h 1490472"/>
                <a:gd name="connsiteX4" fmla="*/ 4222082 w 4222082"/>
                <a:gd name="connsiteY4" fmla="*/ 745236 h 1490472"/>
                <a:gd name="connsiteX5" fmla="*/ 3402932 w 4222082"/>
                <a:gd name="connsiteY5" fmla="*/ 1490472 h 1490472"/>
                <a:gd name="connsiteX6" fmla="*/ 3142248 w 4222082"/>
                <a:gd name="connsiteY6" fmla="*/ 1490472 h 1490472"/>
                <a:gd name="connsiteX7" fmla="*/ 2583782 w 4222082"/>
                <a:gd name="connsiteY7" fmla="*/ 1490472 h 1490472"/>
                <a:gd name="connsiteX8" fmla="*/ 0 w 4222082"/>
                <a:gd name="connsiteY8" fmla="*/ 1490472 h 149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2082" h="1490472">
                  <a:moveTo>
                    <a:pt x="0" y="0"/>
                  </a:moveTo>
                  <a:lnTo>
                    <a:pt x="2583782" y="0"/>
                  </a:lnTo>
                  <a:lnTo>
                    <a:pt x="3142248" y="0"/>
                  </a:lnTo>
                  <a:lnTo>
                    <a:pt x="3402932" y="0"/>
                  </a:lnTo>
                  <a:cubicBezTo>
                    <a:pt x="3855336" y="0"/>
                    <a:pt x="4222082" y="333654"/>
                    <a:pt x="4222082" y="745236"/>
                  </a:cubicBezTo>
                  <a:cubicBezTo>
                    <a:pt x="4222082" y="1156818"/>
                    <a:pt x="3855336" y="1490472"/>
                    <a:pt x="3402932" y="1490472"/>
                  </a:cubicBezTo>
                  <a:lnTo>
                    <a:pt x="3142248" y="1490472"/>
                  </a:lnTo>
                  <a:lnTo>
                    <a:pt x="2583782" y="1490472"/>
                  </a:lnTo>
                  <a:lnTo>
                    <a:pt x="0" y="1490472"/>
                  </a:lnTo>
                  <a:close/>
                </a:path>
              </a:pathLst>
            </a:cu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51699" y="3509833"/>
              <a:ext cx="25443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ACCESS TO ELECTRICITY</a:t>
              </a:r>
              <a:b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(Subscriptions </a:t>
              </a:r>
              <a:b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per 100 persons)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754906" y="3573958"/>
              <a:ext cx="1006079" cy="1006079"/>
              <a:chOff x="3716806" y="3557835"/>
              <a:chExt cx="1006079" cy="1006079"/>
            </a:xfrm>
          </p:grpSpPr>
          <p:sp>
            <p:nvSpPr>
              <p:cNvPr id="36" name="Flowchart: Connector 35"/>
              <p:cNvSpPr/>
              <p:nvPr/>
            </p:nvSpPr>
            <p:spPr>
              <a:xfrm>
                <a:off x="3716806" y="3557835"/>
                <a:ext cx="1006079" cy="100607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sx="103000" sy="103000" algn="ctr" rotWithShape="0">
                  <a:schemeClr val="bg1">
                    <a:alpha val="2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9384" y="3713187"/>
                <a:ext cx="695373" cy="695373"/>
              </a:xfrm>
              <a:prstGeom prst="rect">
                <a:avLst/>
              </a:prstGeom>
            </p:spPr>
          </p:pic>
        </p:grpSp>
      </p:grpSp>
      <p:graphicFrame>
        <p:nvGraphicFramePr>
          <p:cNvPr id="40" name="Chart 39"/>
          <p:cNvGraphicFramePr/>
          <p:nvPr>
            <p:extLst>
              <p:ext uri="{D42A27DB-BD31-4B8C-83A1-F6EECF244321}">
                <p14:modId xmlns:p14="http://schemas.microsoft.com/office/powerpoint/2010/main" val="517553078"/>
              </p:ext>
            </p:extLst>
          </p:nvPr>
        </p:nvGraphicFramePr>
        <p:xfrm>
          <a:off x="2519354" y="4878379"/>
          <a:ext cx="7249100" cy="136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95654" y="4894939"/>
            <a:ext cx="3915376" cy="1258184"/>
            <a:chOff x="1095654" y="4894939"/>
            <a:chExt cx="3915376" cy="1258184"/>
          </a:xfrm>
        </p:grpSpPr>
        <p:sp>
          <p:nvSpPr>
            <p:cNvPr id="41" name="Freeform 40"/>
            <p:cNvSpPr/>
            <p:nvPr/>
          </p:nvSpPr>
          <p:spPr>
            <a:xfrm>
              <a:off x="1095654" y="4894939"/>
              <a:ext cx="3915376" cy="1258184"/>
            </a:xfrm>
            <a:custGeom>
              <a:avLst/>
              <a:gdLst>
                <a:gd name="connsiteX0" fmla="*/ 0 w 4222082"/>
                <a:gd name="connsiteY0" fmla="*/ 0 h 1490472"/>
                <a:gd name="connsiteX1" fmla="*/ 2583782 w 4222082"/>
                <a:gd name="connsiteY1" fmla="*/ 0 h 1490472"/>
                <a:gd name="connsiteX2" fmla="*/ 3142248 w 4222082"/>
                <a:gd name="connsiteY2" fmla="*/ 0 h 1490472"/>
                <a:gd name="connsiteX3" fmla="*/ 3402932 w 4222082"/>
                <a:gd name="connsiteY3" fmla="*/ 0 h 1490472"/>
                <a:gd name="connsiteX4" fmla="*/ 4222082 w 4222082"/>
                <a:gd name="connsiteY4" fmla="*/ 745236 h 1490472"/>
                <a:gd name="connsiteX5" fmla="*/ 3402932 w 4222082"/>
                <a:gd name="connsiteY5" fmla="*/ 1490472 h 1490472"/>
                <a:gd name="connsiteX6" fmla="*/ 3142248 w 4222082"/>
                <a:gd name="connsiteY6" fmla="*/ 1490472 h 1490472"/>
                <a:gd name="connsiteX7" fmla="*/ 2583782 w 4222082"/>
                <a:gd name="connsiteY7" fmla="*/ 1490472 h 1490472"/>
                <a:gd name="connsiteX8" fmla="*/ 0 w 4222082"/>
                <a:gd name="connsiteY8" fmla="*/ 1490472 h 149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2082" h="1490472">
                  <a:moveTo>
                    <a:pt x="0" y="0"/>
                  </a:moveTo>
                  <a:lnTo>
                    <a:pt x="2583782" y="0"/>
                  </a:lnTo>
                  <a:lnTo>
                    <a:pt x="3142248" y="0"/>
                  </a:lnTo>
                  <a:lnTo>
                    <a:pt x="3402932" y="0"/>
                  </a:lnTo>
                  <a:cubicBezTo>
                    <a:pt x="3855336" y="0"/>
                    <a:pt x="4222082" y="333654"/>
                    <a:pt x="4222082" y="745236"/>
                  </a:cubicBezTo>
                  <a:cubicBezTo>
                    <a:pt x="4222082" y="1156818"/>
                    <a:pt x="3855336" y="1490472"/>
                    <a:pt x="3402932" y="1490472"/>
                  </a:cubicBezTo>
                  <a:lnTo>
                    <a:pt x="3142248" y="1490472"/>
                  </a:lnTo>
                  <a:lnTo>
                    <a:pt x="2583782" y="1490472"/>
                  </a:lnTo>
                  <a:lnTo>
                    <a:pt x="0" y="1490472"/>
                  </a:lnTo>
                  <a:close/>
                </a:path>
              </a:pathLst>
            </a:custGeom>
            <a:solidFill>
              <a:srgbClr val="12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3864651" y="5020992"/>
              <a:ext cx="1006079" cy="100607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sx="103000" sy="103000" algn="ctr" rotWithShape="0">
                <a:schemeClr val="bg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67761" y="4985422"/>
              <a:ext cx="30372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ACCESS TO</a:t>
              </a:r>
              <a:b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FINANCE</a:t>
              </a:r>
              <a:b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(Number of branches </a:t>
              </a:r>
              <a:b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per 100,000 adults)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512" y="5176345"/>
              <a:ext cx="695373" cy="695373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0" y="0"/>
            <a:ext cx="1104900" cy="6858000"/>
          </a:xfrm>
          <a:prstGeom prst="rect">
            <a:avLst/>
          </a:prstGeom>
          <a:solidFill>
            <a:srgbClr val="123D4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 rot="16200000">
            <a:off x="-2243390" y="3167390"/>
            <a:ext cx="5679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ECONOMIC INFRASTRUCTURE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590954" y="6457950"/>
            <a:ext cx="1062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Road  Development Authority,  Economic and Social Statistics 2015, Central Bank of Sri Lanka,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World Bank Database 2014/12, Household Income and Expenditure Survey 2012/13, Department of Census and Statistics of Sri Lanka 2012 , UNDP Human Development Report 2012.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962770" y="374704"/>
            <a:ext cx="2055059" cy="1604315"/>
            <a:chOff x="10310650" y="1364125"/>
            <a:chExt cx="2055059" cy="1604315"/>
          </a:xfrm>
        </p:grpSpPr>
        <p:sp>
          <p:nvSpPr>
            <p:cNvPr id="69" name="Rectangle 68"/>
            <p:cNvSpPr/>
            <p:nvPr/>
          </p:nvSpPr>
          <p:spPr>
            <a:xfrm rot="5400000">
              <a:off x="10310650" y="2033123"/>
              <a:ext cx="274320" cy="274320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n>
                  <a:noFill/>
                </a:ln>
                <a:solidFill>
                  <a:srgbClr val="800000"/>
                </a:solidFill>
              </a:endParaRPr>
            </a:p>
          </p:txBody>
        </p:sp>
        <p:sp>
          <p:nvSpPr>
            <p:cNvPr id="70" name="Title 1"/>
            <p:cNvSpPr txBox="1">
              <a:spLocks/>
            </p:cNvSpPr>
            <p:nvPr/>
          </p:nvSpPr>
          <p:spPr>
            <a:xfrm>
              <a:off x="10612547" y="1851567"/>
              <a:ext cx="1753162" cy="629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latin typeface="Montserrat" panose="00000500000000000000" pitchFamily="2" charset="0"/>
                  <a:cs typeface="Georgia"/>
                </a:rPr>
                <a:t>India, Pakistan,</a:t>
              </a:r>
            </a:p>
            <a:p>
              <a:r>
                <a:rPr lang="en-US" sz="1400" dirty="0">
                  <a:latin typeface="Montserrat" panose="00000500000000000000" pitchFamily="2" charset="0"/>
                  <a:cs typeface="Georgia"/>
                </a:rPr>
                <a:t>Bangladesh</a:t>
              </a:r>
              <a:endParaRPr lang="en-GB" sz="1400" dirty="0">
                <a:latin typeface="Montserrat" panose="00000500000000000000" pitchFamily="2" charset="0"/>
                <a:cs typeface="Georgia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5400000">
              <a:off x="10314884" y="1541133"/>
              <a:ext cx="274320" cy="274320"/>
            </a:xfrm>
            <a:prstGeom prst="rect">
              <a:avLst/>
            </a:prstGeom>
            <a:solidFill>
              <a:srgbClr val="F2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n>
                  <a:noFill/>
                </a:ln>
                <a:solidFill>
                  <a:srgbClr val="800000"/>
                </a:solidFill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10604421" y="1364125"/>
              <a:ext cx="1752698" cy="629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latin typeface="Montserrat" panose="00000500000000000000" pitchFamily="2" charset="0"/>
                  <a:cs typeface="Georgia"/>
                </a:rPr>
                <a:t>Sri Lanka</a:t>
              </a:r>
              <a:endParaRPr lang="en-GB" sz="1400" dirty="0">
                <a:latin typeface="Montserrat" panose="00000500000000000000" pitchFamily="2" charset="0"/>
                <a:cs typeface="Georgia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5400000">
              <a:off x="10313104" y="2495444"/>
              <a:ext cx="296989" cy="301897"/>
            </a:xfrm>
            <a:prstGeom prst="rect">
              <a:avLst/>
            </a:prstGeom>
            <a:solidFill>
              <a:srgbClr val="FFC94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n>
                  <a:noFill/>
                </a:ln>
                <a:solidFill>
                  <a:srgbClr val="800000"/>
                </a:solidFill>
              </a:endParaRPr>
            </a:p>
          </p:txBody>
        </p:sp>
        <p:sp>
          <p:nvSpPr>
            <p:cNvPr id="67" name="Title 1"/>
            <p:cNvSpPr txBox="1">
              <a:spLocks/>
            </p:cNvSpPr>
            <p:nvPr/>
          </p:nvSpPr>
          <p:spPr>
            <a:xfrm>
              <a:off x="10617586" y="2339009"/>
              <a:ext cx="1748123" cy="6294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latin typeface="Montserrat" panose="00000500000000000000" pitchFamily="2" charset="0"/>
                  <a:cs typeface="Georgia"/>
                </a:rPr>
                <a:t>South Asia</a:t>
              </a:r>
              <a:endParaRPr lang="en-GB" sz="1400" dirty="0">
                <a:latin typeface="Montserrat" panose="00000500000000000000" pitchFamily="2" charset="0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7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3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4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4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category" animBg="0"/>
        </p:bldSub>
      </p:bldGraphic>
      <p:bldGraphic spid="28" grpId="0">
        <p:bldSub>
          <a:bldChart bld="category" animBg="0"/>
        </p:bldSub>
      </p:bldGraphic>
      <p:bldGraphic spid="34" grpId="0">
        <p:bldSub>
          <a:bldChart bld="category" animBg="0"/>
        </p:bldSub>
      </p:bldGraphic>
      <p:bldGraphic spid="40" grpId="0" uiExpand="1">
        <p:bldSub>
          <a:bldChart bld="category" animBg="0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0870" y="2028617"/>
            <a:ext cx="12209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800" b="1" dirty="0">
                <a:solidFill>
                  <a:prstClr val="white"/>
                </a:solidFill>
                <a:latin typeface="Montserrat" panose="00000500000000000000" pitchFamily="2" charset="0"/>
              </a:rPr>
              <a:t>SOCIAL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449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94267" y="260575"/>
            <a:ext cx="68034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algn="ctr"/>
            <a:r>
              <a:rPr lang="en-US" dirty="0"/>
              <a:t>Human Development </a:t>
            </a:r>
            <a:br>
              <a:rPr lang="en-US" dirty="0"/>
            </a:br>
            <a:r>
              <a:rPr lang="en-US" sz="3200" dirty="0">
                <a:latin typeface="Montserrat Light" panose="00000400000000000000" pitchFamily="2" charset="0"/>
              </a:rPr>
              <a:t>similar to high income countries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82700" y="6580621"/>
            <a:ext cx="9364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1000" dirty="0"/>
              <a:t>Source: World Development Indicators, World Bank, Central Bank of Sri Lanka Annual Report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8829" y="3956180"/>
            <a:ext cx="2481943" cy="2444620"/>
          </a:xfrm>
          <a:prstGeom prst="rect">
            <a:avLst/>
          </a:prstGeom>
          <a:solidFill>
            <a:srgbClr val="F28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in South Asia on the Human Development Index</a:t>
            </a:r>
            <a:br>
              <a:rPr lang="en-GB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endParaRPr lang="en-GB" sz="200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lowchart: Off-page Connector 3"/>
          <p:cNvSpPr/>
          <p:nvPr/>
        </p:nvSpPr>
        <p:spPr>
          <a:xfrm>
            <a:off x="1198829" y="1978090"/>
            <a:ext cx="2481943" cy="2481943"/>
          </a:xfrm>
          <a:prstGeom prst="flowChartOffpageConnector">
            <a:avLst/>
          </a:prstGeom>
          <a:solidFill>
            <a:srgbClr val="A858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Montserrat bold" panose="00000800000000000000" pitchFamily="2" charset="0"/>
              </a:rPr>
              <a:t>1</a:t>
            </a:r>
            <a:r>
              <a:rPr lang="en-US" sz="7200" baseline="30000" dirty="0">
                <a:latin typeface="Montserrat bold" panose="00000800000000000000" pitchFamily="2" charset="0"/>
              </a:rPr>
              <a:t>st</a:t>
            </a:r>
            <a:r>
              <a:rPr lang="en-US" sz="7200" dirty="0">
                <a:latin typeface="Montserrat bold" panose="00000800000000000000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55029" y="3956180"/>
            <a:ext cx="2481943" cy="24446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Reduction in Poverty Head Count Index </a:t>
            </a:r>
          </a:p>
          <a:p>
            <a:pPr algn="ctr"/>
            <a:b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(2006/07-2012/13)</a:t>
            </a:r>
            <a:br>
              <a:rPr lang="en-US" sz="16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endParaRPr lang="en-US" sz="160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Flowchart: Off-page Connector 7"/>
          <p:cNvSpPr/>
          <p:nvPr/>
        </p:nvSpPr>
        <p:spPr>
          <a:xfrm>
            <a:off x="4855029" y="1978090"/>
            <a:ext cx="2481943" cy="2481943"/>
          </a:xfrm>
          <a:prstGeom prst="flowChartOffpageConnector">
            <a:avLst/>
          </a:prstGeom>
          <a:solidFill>
            <a:srgbClr val="123D4D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Montserrat bold" panose="00000800000000000000" pitchFamily="2" charset="0"/>
              </a:rPr>
              <a:t>55</a:t>
            </a:r>
            <a:r>
              <a:rPr lang="en-US" sz="5400" dirty="0">
                <a:latin typeface="Montserrat bold" panose="00000800000000000000" pitchFamily="2" charset="0"/>
              </a:rPr>
              <a:t>%</a:t>
            </a:r>
            <a:endParaRPr lang="en-US" sz="7200" dirty="0">
              <a:latin typeface="Montserrat bold" panose="000008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11228" y="3956180"/>
            <a:ext cx="2481943" cy="24446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Gini-coefficient </a:t>
            </a:r>
            <a:b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of household income </a:t>
            </a:r>
          </a:p>
          <a:p>
            <a:pPr algn="ctr"/>
            <a:b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  <a:t>(2012/13)</a:t>
            </a:r>
            <a:br>
              <a:rPr lang="en-US" sz="2000" dirty="0">
                <a:solidFill>
                  <a:sysClr val="windowText" lastClr="000000"/>
                </a:solidFill>
                <a:latin typeface="Montserrat" panose="00000500000000000000" pitchFamily="2" charset="0"/>
              </a:rPr>
            </a:br>
            <a:endParaRPr lang="en-US" sz="2000" dirty="0">
              <a:solidFill>
                <a:sysClr val="windowText" lastClr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Flowchart: Off-page Connector 12"/>
          <p:cNvSpPr/>
          <p:nvPr/>
        </p:nvSpPr>
        <p:spPr>
          <a:xfrm>
            <a:off x="8511228" y="1978090"/>
            <a:ext cx="2481943" cy="2481943"/>
          </a:xfrm>
          <a:prstGeom prst="flowChartOffpageConnector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Montserrat bold" panose="00000800000000000000" pitchFamily="2" charset="0"/>
              </a:rPr>
              <a:t>0.48</a:t>
            </a:r>
          </a:p>
        </p:txBody>
      </p:sp>
    </p:spTree>
    <p:extLst>
      <p:ext uri="{BB962C8B-B14F-4D97-AF65-F5344CB8AC3E}">
        <p14:creationId xmlns:p14="http://schemas.microsoft.com/office/powerpoint/2010/main" val="20633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8027" y="6613085"/>
            <a:ext cx="9364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sz="1000" dirty="0"/>
              <a:t>Source: Human Development Report 2015, United Nations Development Programme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3397" y="2382095"/>
            <a:ext cx="4415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HIGH HUMAN DEVELOPMENT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397" y="3521799"/>
            <a:ext cx="5448083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 Human Development</a:t>
            </a:r>
          </a:p>
          <a:p>
            <a:pPr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 Index Ranking </a:t>
            </a:r>
          </a:p>
          <a:p>
            <a:pPr>
              <a:defRPr sz="240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j-lt"/>
                <a:ea typeface="+mn-ea"/>
                <a:cs typeface="+mn-cs"/>
              </a:defRPr>
            </a:pPr>
            <a:r>
              <a:rPr lang="en-US" sz="168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 2015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</a:rPr>
              <a:t>(out of 188 countries) </a:t>
            </a:r>
            <a:endParaRPr lang="en-US" sz="1600" strike="sngStrike" dirty="0">
              <a:solidFill>
                <a:prstClr val="black">
                  <a:lumMod val="65000"/>
                  <a:lumOff val="35000"/>
                </a:prstClr>
              </a:solidFill>
              <a:latin typeface="Montserrat" panose="00000500000000000000" pitchFamily="2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 rot="5400000">
            <a:off x="9400577" y="-389687"/>
            <a:ext cx="679398" cy="1988998"/>
            <a:chOff x="900174" y="2176248"/>
            <a:chExt cx="679398" cy="1988998"/>
          </a:xfrm>
        </p:grpSpPr>
        <p:grpSp>
          <p:nvGrpSpPr>
            <p:cNvPr id="78" name="Group 77"/>
            <p:cNvGrpSpPr/>
            <p:nvPr/>
          </p:nvGrpSpPr>
          <p:grpSpPr>
            <a:xfrm>
              <a:off x="900174" y="3485848"/>
              <a:ext cx="679398" cy="679398"/>
              <a:chOff x="9052296" y="4408724"/>
              <a:chExt cx="679398" cy="679398"/>
            </a:xfrm>
          </p:grpSpPr>
          <p:sp>
            <p:nvSpPr>
              <p:cNvPr id="79" name="Teardrop 78"/>
              <p:cNvSpPr/>
              <p:nvPr/>
            </p:nvSpPr>
            <p:spPr>
              <a:xfrm rot="8018587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9062820" y="4517591"/>
                <a:ext cx="666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62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024429" y="2176248"/>
              <a:ext cx="430887" cy="120642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MALAYSIA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 rot="5400000">
            <a:off x="6586576" y="216681"/>
            <a:ext cx="822599" cy="2235945"/>
            <a:chOff x="4499292" y="4904261"/>
            <a:chExt cx="822599" cy="2235945"/>
          </a:xfrm>
        </p:grpSpPr>
        <p:sp>
          <p:nvSpPr>
            <p:cNvPr id="63" name="Teardrop 62"/>
            <p:cNvSpPr/>
            <p:nvPr/>
          </p:nvSpPr>
          <p:spPr>
            <a:xfrm rot="2781413" flipH="1">
              <a:off x="4499292" y="4970007"/>
              <a:ext cx="822599" cy="822599"/>
            </a:xfrm>
            <a:prstGeom prst="teardrop">
              <a:avLst/>
            </a:prstGeom>
            <a:solidFill>
              <a:srgbClr val="FFC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4410259" y="5112208"/>
              <a:ext cx="100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73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695150" y="5904931"/>
              <a:ext cx="430887" cy="123527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rgbClr val="B88300"/>
                  </a:solidFill>
                  <a:latin typeface="Montserrat" panose="00000500000000000000" pitchFamily="2" charset="0"/>
                </a:rPr>
                <a:t>SRI LANKA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 rot="5400000">
            <a:off x="9433755" y="1698361"/>
            <a:ext cx="679398" cy="1979379"/>
            <a:chOff x="900174" y="2185867"/>
            <a:chExt cx="679398" cy="1979379"/>
          </a:xfrm>
        </p:grpSpPr>
        <p:grpSp>
          <p:nvGrpSpPr>
            <p:cNvPr id="51" name="Group 50"/>
            <p:cNvGrpSpPr/>
            <p:nvPr/>
          </p:nvGrpSpPr>
          <p:grpSpPr>
            <a:xfrm>
              <a:off x="900174" y="3485848"/>
              <a:ext cx="679398" cy="679398"/>
              <a:chOff x="9052296" y="4408724"/>
              <a:chExt cx="679398" cy="679398"/>
            </a:xfrm>
          </p:grpSpPr>
          <p:sp>
            <p:nvSpPr>
              <p:cNvPr id="54" name="Teardrop 53"/>
              <p:cNvSpPr/>
              <p:nvPr/>
            </p:nvSpPr>
            <p:spPr>
              <a:xfrm rot="8018587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9062820" y="4517590"/>
                <a:ext cx="666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93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24429" y="2185867"/>
              <a:ext cx="430887" cy="119680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THAILAND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5400000">
            <a:off x="9557942" y="3020629"/>
            <a:ext cx="679398" cy="2198990"/>
            <a:chOff x="900174" y="1966256"/>
            <a:chExt cx="679398" cy="2198990"/>
          </a:xfrm>
        </p:grpSpPr>
        <p:grpSp>
          <p:nvGrpSpPr>
            <p:cNvPr id="57" name="Group 56"/>
            <p:cNvGrpSpPr/>
            <p:nvPr/>
          </p:nvGrpSpPr>
          <p:grpSpPr>
            <a:xfrm>
              <a:off x="900174" y="3485848"/>
              <a:ext cx="679398" cy="679398"/>
              <a:chOff x="9052296" y="4408724"/>
              <a:chExt cx="679398" cy="679398"/>
            </a:xfrm>
          </p:grpSpPr>
          <p:sp>
            <p:nvSpPr>
              <p:cNvPr id="59" name="Teardrop 58"/>
              <p:cNvSpPr/>
              <p:nvPr/>
            </p:nvSpPr>
            <p:spPr>
              <a:xfrm rot="8018587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9062820" y="4517591"/>
                <a:ext cx="666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115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24429" y="1966256"/>
              <a:ext cx="430887" cy="1416413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PHILIPPINES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262071" y="3905020"/>
            <a:ext cx="1858399" cy="679398"/>
            <a:chOff x="5613142" y="3905020"/>
            <a:chExt cx="1858399" cy="679398"/>
          </a:xfrm>
        </p:grpSpPr>
        <p:grpSp>
          <p:nvGrpSpPr>
            <p:cNvPr id="62" name="Group 61"/>
            <p:cNvGrpSpPr/>
            <p:nvPr/>
          </p:nvGrpSpPr>
          <p:grpSpPr>
            <a:xfrm rot="16200000">
              <a:off x="6792143" y="3905020"/>
              <a:ext cx="679398" cy="679398"/>
              <a:chOff x="9052296" y="4408724"/>
              <a:chExt cx="679398" cy="679398"/>
            </a:xfrm>
          </p:grpSpPr>
          <p:sp>
            <p:nvSpPr>
              <p:cNvPr id="81" name="Teardrop 80"/>
              <p:cNvSpPr/>
              <p:nvPr/>
            </p:nvSpPr>
            <p:spPr>
              <a:xfrm rot="18818587" flipH="1" flipV="1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5400000">
                <a:off x="9062818" y="4517592"/>
                <a:ext cx="666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116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 rot="5400000">
              <a:off x="5935987" y="3706430"/>
              <a:ext cx="430887" cy="107657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VIETNAM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 rot="5400000">
            <a:off x="9210876" y="4403622"/>
            <a:ext cx="679398" cy="1492211"/>
            <a:chOff x="900174" y="2681195"/>
            <a:chExt cx="679398" cy="1492211"/>
          </a:xfrm>
        </p:grpSpPr>
        <p:grpSp>
          <p:nvGrpSpPr>
            <p:cNvPr id="103" name="Group 102"/>
            <p:cNvGrpSpPr/>
            <p:nvPr/>
          </p:nvGrpSpPr>
          <p:grpSpPr>
            <a:xfrm>
              <a:off x="900174" y="3477690"/>
              <a:ext cx="679398" cy="695716"/>
              <a:chOff x="9052296" y="4400566"/>
              <a:chExt cx="679398" cy="695716"/>
            </a:xfrm>
          </p:grpSpPr>
          <p:sp>
            <p:nvSpPr>
              <p:cNvPr id="105" name="Teardrop 104"/>
              <p:cNvSpPr/>
              <p:nvPr/>
            </p:nvSpPr>
            <p:spPr>
              <a:xfrm rot="8018587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 rot="16200000">
                <a:off x="9071954" y="4517591"/>
                <a:ext cx="6957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130</a:t>
                </a: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1024429" y="2681195"/>
              <a:ext cx="430887" cy="701474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INDIA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9595326" y="4738772"/>
            <a:ext cx="679398" cy="2365848"/>
            <a:chOff x="900174" y="1807558"/>
            <a:chExt cx="679398" cy="2365848"/>
          </a:xfrm>
        </p:grpSpPr>
        <p:grpSp>
          <p:nvGrpSpPr>
            <p:cNvPr id="108" name="Group 107"/>
            <p:cNvGrpSpPr/>
            <p:nvPr/>
          </p:nvGrpSpPr>
          <p:grpSpPr>
            <a:xfrm>
              <a:off x="900174" y="3477690"/>
              <a:ext cx="679398" cy="695716"/>
              <a:chOff x="9052296" y="4400566"/>
              <a:chExt cx="679398" cy="695716"/>
            </a:xfrm>
          </p:grpSpPr>
          <p:sp>
            <p:nvSpPr>
              <p:cNvPr id="110" name="Teardrop 109"/>
              <p:cNvSpPr/>
              <p:nvPr/>
            </p:nvSpPr>
            <p:spPr>
              <a:xfrm rot="8018587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6200000">
                <a:off x="9071953" y="4517591"/>
                <a:ext cx="6957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142</a:t>
                </a: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1024429" y="1807558"/>
              <a:ext cx="430887" cy="157511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BANGLADESH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 rot="5400000">
            <a:off x="6792606" y="5053570"/>
            <a:ext cx="679398" cy="1963686"/>
            <a:chOff x="6893757" y="4559965"/>
            <a:chExt cx="679398" cy="1963686"/>
          </a:xfrm>
        </p:grpSpPr>
        <p:grpSp>
          <p:nvGrpSpPr>
            <p:cNvPr id="113" name="Group 112"/>
            <p:cNvGrpSpPr/>
            <p:nvPr/>
          </p:nvGrpSpPr>
          <p:grpSpPr>
            <a:xfrm>
              <a:off x="6893757" y="4559965"/>
              <a:ext cx="679398" cy="679398"/>
              <a:chOff x="9052296" y="4408724"/>
              <a:chExt cx="679398" cy="679398"/>
            </a:xfrm>
          </p:grpSpPr>
          <p:sp>
            <p:nvSpPr>
              <p:cNvPr id="115" name="Teardrop 114"/>
              <p:cNvSpPr/>
              <p:nvPr/>
            </p:nvSpPr>
            <p:spPr>
              <a:xfrm rot="13581413" flipV="1">
                <a:off x="9052296" y="4408724"/>
                <a:ext cx="679398" cy="679398"/>
              </a:xfrm>
              <a:prstGeom prst="teardrop">
                <a:avLst/>
              </a:prstGeom>
              <a:solidFill>
                <a:srgbClr val="123D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rot="16200000">
                <a:off x="9062820" y="4517591"/>
                <a:ext cx="6667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143</a:t>
                </a: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7018012" y="5249904"/>
              <a:ext cx="430887" cy="12737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CAMBODIA</a:t>
              </a:r>
            </a:p>
          </p:txBody>
        </p:sp>
      </p:grpSp>
      <p:graphicFrame>
        <p:nvGraphicFramePr>
          <p:cNvPr id="46" name="Chart 45"/>
          <p:cNvGraphicFramePr>
            <a:graphicFrameLocks/>
          </p:cNvGraphicFramePr>
          <p:nvPr>
            <p:extLst/>
          </p:nvPr>
        </p:nvGraphicFramePr>
        <p:xfrm>
          <a:off x="8179754" y="348432"/>
          <a:ext cx="513063" cy="608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66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2592" y="342220"/>
            <a:ext cx="944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23D4D"/>
                </a:solidFill>
                <a:effectLst/>
                <a:uLnTx/>
                <a:uFillTx/>
                <a:latin typeface="Montserrat bold" panose="00000800000000000000" pitchFamily="2" charset="0"/>
              </a:rPr>
              <a:t>SOCIAL INFRASTRUCTURE: EDUCATION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0918" y="6592588"/>
            <a:ext cx="11287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anose="00000500000000000000" pitchFamily="2" charset="0"/>
              </a:rPr>
              <a:t>Source: </a:t>
            </a:r>
            <a:r>
              <a:rPr lang="en-US" sz="1100" kern="0" dirty="0"/>
              <a:t>Human Development Report 2015, United Nations Development </a:t>
            </a:r>
            <a:r>
              <a:rPr lang="en-US" sz="1100" kern="0" dirty="0" err="1"/>
              <a:t>Programme</a:t>
            </a:r>
            <a:r>
              <a:rPr lang="en-US" sz="1100" kern="0" dirty="0"/>
              <a:t>, UNESCO Institute for Statistics, 2015 estimates, UNDP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598" y="1120012"/>
            <a:ext cx="4285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dk1"/>
                </a:solidFill>
                <a:latin typeface="Montserrat bold" panose="00000800000000000000" pitchFamily="2" charset="0"/>
              </a:rPr>
              <a:t>LITERACY RATE </a:t>
            </a:r>
            <a:br>
              <a:rPr lang="en-US" sz="2800" dirty="0">
                <a:solidFill>
                  <a:schemeClr val="dk1"/>
                </a:solidFill>
                <a:latin typeface="Montserrat bold" panose="00000800000000000000" pitchFamily="2" charset="0"/>
              </a:rPr>
            </a:br>
            <a:r>
              <a:rPr lang="en-US" dirty="0">
                <a:solidFill>
                  <a:schemeClr val="dk1"/>
                </a:solidFill>
                <a:latin typeface="Montserrat" panose="00000500000000000000" pitchFamily="2" charset="0"/>
              </a:rPr>
              <a:t>(15+, % of population, 2015)</a:t>
            </a:r>
            <a:endParaRPr lang="en-GB" sz="24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00075" y="2020914"/>
          <a:ext cx="5257800" cy="421321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5279397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4641259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THAILAND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96.7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904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PHILIPPINES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96.3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7092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MALAYSIA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94.6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933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VIETNAM</a:t>
                      </a: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94.5</a:t>
                      </a:r>
                    </a:p>
                  </a:txBody>
                  <a:tcPr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12843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SRI LANKA</a:t>
                      </a: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92.6</a:t>
                      </a: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101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CAMBODIA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77.2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6291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INDIA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72.1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6861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BANGLADESH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61.6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1986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92" y="1149788"/>
            <a:ext cx="709887" cy="709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68810" y="1142978"/>
            <a:ext cx="5023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Montserrat bold" panose="00000800000000000000" pitchFamily="2" charset="0"/>
              </a:rPr>
              <a:t>MEAN YEARS OF SCHOOLING </a:t>
            </a:r>
            <a:r>
              <a:rPr lang="en-US" dirty="0">
                <a:solidFill>
                  <a:schemeClr val="dk1"/>
                </a:solidFill>
                <a:latin typeface="Montserrat" panose="00000500000000000000" pitchFamily="2" charset="0"/>
              </a:rPr>
              <a:t>(of adults, years) (2013)</a:t>
            </a:r>
            <a:endParaRPr lang="en-GB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314577" y="2009911"/>
          <a:ext cx="5258724" cy="421321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886883">
                  <a:extLst>
                    <a:ext uri="{9D8B030D-6E8A-4147-A177-3AD203B41FA5}">
                      <a16:colId xmlns:a16="http://schemas.microsoft.com/office/drawing/2014/main" val="2052793977"/>
                    </a:ext>
                  </a:extLst>
                </a:gridCol>
                <a:gridCol w="1371841">
                  <a:extLst>
                    <a:ext uri="{9D8B030D-6E8A-4147-A177-3AD203B41FA5}">
                      <a16:colId xmlns:a16="http://schemas.microsoft.com/office/drawing/2014/main" val="302450093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SRI LANKA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10.8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27810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MALAYSIA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9.5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893151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PHILIPPINES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8.9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312528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THAILAND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7.3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DAE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904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CAMBODIA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5.8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630629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VIETNAM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5.5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933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BANGLADESH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5.1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700425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Montserrat" panose="00000500000000000000" pitchFamily="2" charset="0"/>
                        </a:rPr>
                        <a:t>INDIA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2" charset="0"/>
                        </a:rPr>
                        <a:t>4.4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204529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42" y="1065285"/>
            <a:ext cx="824168" cy="8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72592" y="342220"/>
            <a:ext cx="8525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23D4D"/>
                </a:solidFill>
                <a:effectLst/>
                <a:uLnTx/>
                <a:uFillTx/>
                <a:latin typeface="Montserrat bold" panose="00000800000000000000" pitchFamily="2" charset="0"/>
              </a:rPr>
              <a:t>SOCIAL INFRASTRUCTURE: HEALTH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626" y="6592588"/>
            <a:ext cx="11287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1100" kern="0" dirty="0"/>
              <a:t>Source: World Development Indicators, World Bank, Trends in Maternal Mortality 1990 – 2015, UNICEF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426" y="1066807"/>
            <a:ext cx="39312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Montserrat" panose="00000500000000000000" pitchFamily="2" charset="0"/>
              </a:rPr>
              <a:t>LIFE EXPECTANCY AT BIRTH </a:t>
            </a:r>
          </a:p>
          <a:p>
            <a:pPr algn="ctr"/>
            <a: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  <a:t>(Years, 2015)</a:t>
            </a:r>
            <a:endParaRPr lang="en-GB" sz="17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20815" y="2020914"/>
          <a:ext cx="3580038" cy="421321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79110">
                  <a:extLst>
                    <a:ext uri="{9D8B030D-6E8A-4147-A177-3AD203B41FA5}">
                      <a16:colId xmlns:a16="http://schemas.microsoft.com/office/drawing/2014/main" val="2052793977"/>
                    </a:ext>
                  </a:extLst>
                </a:gridCol>
                <a:gridCol w="900928">
                  <a:extLst>
                    <a:ext uri="{9D8B030D-6E8A-4147-A177-3AD203B41FA5}">
                      <a16:colId xmlns:a16="http://schemas.microsoft.com/office/drawing/2014/main" val="374641259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VIETNAM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75.8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904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SRI LANKA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74.2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7092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THAILAND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74.2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933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BANGLADESH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71.2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12843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MALAYSIA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68.1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101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PHILIPPINES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68.1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6291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CAMBODIA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67.8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6861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67.7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1986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388401" y="1066807"/>
            <a:ext cx="358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Montserrat" panose="00000500000000000000" pitchFamily="2" charset="0"/>
              </a:rPr>
              <a:t>MATERNAL MORTALITY </a:t>
            </a:r>
          </a:p>
          <a:p>
            <a:pPr algn="ctr"/>
            <a: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  <a:t>(Deaths per 100,000 </a:t>
            </a:r>
            <a:b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</a:br>
            <a: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  <a:t>live births, 2015)</a:t>
            </a:r>
            <a:endParaRPr lang="en-GB" sz="1700" dirty="0">
              <a:solidFill>
                <a:schemeClr val="dk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4348771" y="2020914"/>
          <a:ext cx="3580038" cy="421321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79110">
                  <a:extLst>
                    <a:ext uri="{9D8B030D-6E8A-4147-A177-3AD203B41FA5}">
                      <a16:colId xmlns:a16="http://schemas.microsoft.com/office/drawing/2014/main" val="2052793977"/>
                    </a:ext>
                  </a:extLst>
                </a:gridCol>
                <a:gridCol w="900928">
                  <a:extLst>
                    <a:ext uri="{9D8B030D-6E8A-4147-A177-3AD203B41FA5}">
                      <a16:colId xmlns:a16="http://schemas.microsoft.com/office/drawing/2014/main" val="374641259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THAILAND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904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SRI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 LANKA</a:t>
                      </a:r>
                      <a:endParaRPr lang="en-US" sz="20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7092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MALAYSIA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933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VIETNAM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54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12843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PHILIPPINES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114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101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CAMBODIA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161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6291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174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6861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BANGLADESH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176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19860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127547" y="1066807"/>
            <a:ext cx="3580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  <a:latin typeface="Montserrat" panose="00000500000000000000" pitchFamily="2" charset="0"/>
              </a:rPr>
              <a:t>IMPROVED SANITATION</a:t>
            </a:r>
          </a:p>
          <a:p>
            <a:pPr algn="ctr"/>
            <a: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  <a:t>(% of population </a:t>
            </a:r>
            <a:b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</a:br>
            <a:r>
              <a:rPr lang="en-US" sz="1700" dirty="0">
                <a:solidFill>
                  <a:schemeClr val="dk1"/>
                </a:solidFill>
                <a:latin typeface="Montserrat" panose="00000500000000000000" pitchFamily="2" charset="0"/>
              </a:rPr>
              <a:t>with access, 2015)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8176727" y="2020914"/>
          <a:ext cx="3580038" cy="421321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79110">
                  <a:extLst>
                    <a:ext uri="{9D8B030D-6E8A-4147-A177-3AD203B41FA5}">
                      <a16:colId xmlns:a16="http://schemas.microsoft.com/office/drawing/2014/main" val="2052793977"/>
                    </a:ext>
                  </a:extLst>
                </a:gridCol>
                <a:gridCol w="900928">
                  <a:extLst>
                    <a:ext uri="{9D8B030D-6E8A-4147-A177-3AD203B41FA5}">
                      <a16:colId xmlns:a16="http://schemas.microsoft.com/office/drawing/2014/main" val="374641259"/>
                    </a:ext>
                  </a:extLst>
                </a:gridCol>
              </a:tblGrid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MALAYSIA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96%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09904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SRI LANKA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95%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070922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THAILAND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93%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7933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VIETNAM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78%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12843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PHILIPPINES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74%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1017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BANGLADESH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61%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962913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CAMBODIA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42%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6861"/>
                  </a:ext>
                </a:extLst>
              </a:tr>
              <a:tr h="5266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INDIA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Montserrat" panose="00000500000000000000" pitchFamily="2" charset="0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519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99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78237" y="342220"/>
            <a:ext cx="6835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LABOUR AND EMPLOYMENT</a:t>
            </a: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3654190" y="1193262"/>
          <a:ext cx="4272546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925482" y="1631596"/>
            <a:ext cx="1729961" cy="1680175"/>
            <a:chOff x="2096500" y="1621575"/>
            <a:chExt cx="1729961" cy="1680175"/>
          </a:xfrm>
        </p:grpSpPr>
        <p:sp>
          <p:nvSpPr>
            <p:cNvPr id="8" name="TextBox 7"/>
            <p:cNvSpPr txBox="1"/>
            <p:nvPr/>
          </p:nvSpPr>
          <p:spPr>
            <a:xfrm>
              <a:off x="2176649" y="1621575"/>
              <a:ext cx="1569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Montserrat" panose="00000500000000000000" pitchFamily="2" charset="0"/>
                </a:rPr>
                <a:t>54%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96500" y="2378420"/>
              <a:ext cx="17299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Montserrat" panose="00000500000000000000" pitchFamily="2" charset="0"/>
                </a:rPr>
                <a:t>Labour</a:t>
              </a:r>
              <a:r>
                <a:rPr lang="en-US" dirty="0">
                  <a:latin typeface="Montserrat" panose="00000500000000000000" pitchFamily="2" charset="0"/>
                </a:rPr>
                <a:t> Force</a:t>
              </a:r>
              <a:br>
                <a:rPr lang="en-US" dirty="0">
                  <a:latin typeface="Montserrat" panose="00000500000000000000" pitchFamily="2" charset="0"/>
                </a:rPr>
              </a:br>
              <a:r>
                <a:rPr lang="en-US" dirty="0">
                  <a:latin typeface="Montserrat" panose="00000500000000000000" pitchFamily="2" charset="0"/>
                </a:rPr>
                <a:t>Participation </a:t>
              </a:r>
              <a:br>
                <a:rPr lang="en-US" dirty="0">
                  <a:latin typeface="Montserrat" panose="00000500000000000000" pitchFamily="2" charset="0"/>
                </a:rPr>
              </a:br>
              <a:r>
                <a:rPr lang="en-US" dirty="0">
                  <a:latin typeface="Montserrat" panose="00000500000000000000" pitchFamily="2" charset="0"/>
                </a:rPr>
                <a:t>rate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96849" y="157394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0"/>
              </a:rPr>
              <a:t>35% Female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4504" y="1623775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rPr>
              <a:t>65% Male</a:t>
            </a: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397505" y="3705876"/>
          <a:ext cx="4272546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531741" y="4373366"/>
            <a:ext cx="2004075" cy="1403176"/>
            <a:chOff x="5093963" y="4390093"/>
            <a:chExt cx="2004075" cy="1403176"/>
          </a:xfrm>
        </p:grpSpPr>
        <p:sp>
          <p:nvSpPr>
            <p:cNvPr id="13" name="TextBox 12"/>
            <p:cNvSpPr txBox="1"/>
            <p:nvPr/>
          </p:nvSpPr>
          <p:spPr>
            <a:xfrm>
              <a:off x="5224608" y="4390093"/>
              <a:ext cx="17427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Montserrat" panose="00000500000000000000" pitchFamily="2" charset="0"/>
                </a:rPr>
                <a:t>4.6%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3963" y="5146938"/>
              <a:ext cx="20040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Montserrat" panose="00000500000000000000" pitchFamily="2" charset="0"/>
                </a:rPr>
                <a:t>Unemployment</a:t>
              </a:r>
              <a:br>
                <a:rPr lang="en-US" dirty="0">
                  <a:latin typeface="Montserrat" panose="00000500000000000000" pitchFamily="2" charset="0"/>
                </a:rPr>
              </a:br>
              <a:r>
                <a:rPr lang="en-US" dirty="0">
                  <a:latin typeface="Montserrat" panose="00000500000000000000" pitchFamily="2" charset="0"/>
                </a:rPr>
                <a:t>Rate</a:t>
              </a:r>
            </a:p>
          </p:txBody>
        </p:sp>
      </p:grpSp>
      <p:graphicFrame>
        <p:nvGraphicFramePr>
          <p:cNvPr id="15" name="Chart 14"/>
          <p:cNvGraphicFramePr/>
          <p:nvPr>
            <p:extLst/>
          </p:nvPr>
        </p:nvGraphicFramePr>
        <p:xfrm>
          <a:off x="7377490" y="3563552"/>
          <a:ext cx="4272546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519822" y="4445141"/>
            <a:ext cx="2016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Montserrat" panose="00000500000000000000" pitchFamily="2" charset="0"/>
              </a:rPr>
              <a:t>Share of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Employed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14072" y="4599030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45%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Montserrat" panose="00000500000000000000" pitchFamily="2" charset="0"/>
              </a:rPr>
              <a:t>Services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21991" y="5560066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28% 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Agriculture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2033" y="3996434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Montserrat" panose="00000500000000000000" pitchFamily="2" charset="0"/>
              </a:rPr>
              <a:t>27%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Montserrat" panose="00000500000000000000" pitchFamily="2" charset="0"/>
              </a:rPr>
              <a:t>Industry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2417" y="6622892"/>
            <a:ext cx="11277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1000" dirty="0"/>
              <a:t>Source: Annual </a:t>
            </a:r>
            <a:r>
              <a:rPr lang="en-US" sz="1000" dirty="0" err="1"/>
              <a:t>Labour</a:t>
            </a:r>
            <a:r>
              <a:rPr lang="en-US" sz="1000" dirty="0"/>
              <a:t> Force Survey 2014, Department of Census and Statistics of Sri Lanka, World Development Indicators, World Bank</a:t>
            </a:r>
          </a:p>
        </p:txBody>
      </p:sp>
    </p:spTree>
    <p:extLst>
      <p:ext uri="{BB962C8B-B14F-4D97-AF65-F5344CB8AC3E}">
        <p14:creationId xmlns:p14="http://schemas.microsoft.com/office/powerpoint/2010/main" val="29349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/>
      <p:bldP spid="11" grpId="0"/>
      <p:bldGraphic spid="12" grpId="0">
        <p:bldAsOne/>
      </p:bldGraphic>
      <p:bldGraphic spid="15" grpId="0">
        <p:bldAsOne/>
      </p:bldGraphic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3826592" y="871274"/>
            <a:ext cx="8460658" cy="51154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Political Environment</a:t>
            </a:r>
          </a:p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Policy Framework</a:t>
            </a:r>
          </a:p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Macroeconomic Performance</a:t>
            </a:r>
          </a:p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Economic Infrastructure</a:t>
            </a:r>
          </a:p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Social Infrastructure</a:t>
            </a:r>
          </a:p>
          <a:p>
            <a:pPr marL="0" indent="0">
              <a:lnSpc>
                <a:spcPct val="150000"/>
              </a:lnSpc>
              <a:buClr>
                <a:srgbClr val="123D4D"/>
              </a:buClr>
              <a:buNone/>
            </a:pPr>
            <a:r>
              <a:rPr lang="en-US" b="1" dirty="0">
                <a:latin typeface="Montserrat" panose="00000500000000000000" pitchFamily="2" charset="0"/>
              </a:rPr>
              <a:t>Future Outlook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5646" y="566932"/>
            <a:ext cx="1292662" cy="581505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7200" dirty="0">
                <a:solidFill>
                  <a:srgbClr val="123D4D"/>
                </a:solidFill>
                <a:latin typeface="Montserrat bold" panose="00000800000000000000" pitchFamily="2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6560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10161" y="342220"/>
            <a:ext cx="777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LABOUR FORCE AT ITS LARGEST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8459" y="6622892"/>
            <a:ext cx="11277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1000" dirty="0"/>
              <a:t>Source: Census of Population and Housing (various years), Department of Census and Statistics of Sri Lanka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929553"/>
          <a:ext cx="11277600" cy="56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57200" y="929553"/>
          <a:ext cx="11277600" cy="56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7200" y="929553"/>
          <a:ext cx="11277600" cy="56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457200" y="929553"/>
          <a:ext cx="11277600" cy="561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723902" y="2410151"/>
            <a:ext cx="11010898" cy="2306812"/>
          </a:xfrm>
          <a:prstGeom prst="rect">
            <a:avLst/>
          </a:prstGeom>
          <a:solidFill>
            <a:srgbClr val="FFC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  <p:bldGraphic spid="14" grpId="0">
        <p:bldAsOne/>
      </p:bldGraphic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27931" y="342220"/>
            <a:ext cx="67361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algn="ctr"/>
            <a:r>
              <a:rPr lang="en-US" dirty="0"/>
              <a:t>SOCIAL INFRASTRUCTURE</a:t>
            </a:r>
            <a:br>
              <a:rPr lang="en-US" dirty="0"/>
            </a:br>
            <a:r>
              <a:rPr lang="en-US" sz="2800" dirty="0">
                <a:latin typeface="Montserrat" panose="00000500000000000000" pitchFamily="2" charset="0"/>
              </a:rPr>
              <a:t>MILLENNIUM DEVELOPMENT GOALS</a:t>
            </a:r>
            <a:endParaRPr lang="en-US" dirty="0">
              <a:latin typeface="Montserrat" panose="00000500000000000000" pitchFamily="2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" y="1606050"/>
            <a:ext cx="5477069" cy="1143000"/>
            <a:chOff x="457200" y="1606050"/>
            <a:chExt cx="5477069" cy="1143000"/>
          </a:xfrm>
        </p:grpSpPr>
        <p:sp>
          <p:nvSpPr>
            <p:cNvPr id="3" name="Rectangle 2"/>
            <p:cNvSpPr/>
            <p:nvPr/>
          </p:nvSpPr>
          <p:spPr>
            <a:xfrm>
              <a:off x="457200" y="1606050"/>
              <a:ext cx="5477069" cy="114300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69233" y="1854385"/>
              <a:ext cx="38784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latin typeface="Montserrat" panose="00000500000000000000" pitchFamily="2" charset="0"/>
                </a:rPr>
                <a:t>Halved poverty</a:t>
              </a:r>
              <a:r>
                <a:rPr lang="en-GB" dirty="0">
                  <a:latin typeface="Montserrat" panose="00000500000000000000" pitchFamily="2" charset="0"/>
                </a:rPr>
                <a:t> </a:t>
              </a:r>
              <a:r>
                <a:rPr lang="en-GB" dirty="0">
                  <a:solidFill>
                    <a:schemeClr val="accent4">
                      <a:lumMod val="50000"/>
                    </a:schemeClr>
                  </a:solidFill>
                  <a:latin typeface="Montserrat" panose="00000500000000000000" pitchFamily="2" charset="0"/>
                </a:rPr>
                <a:t>7 years</a:t>
              </a:r>
            </a:p>
            <a:p>
              <a:r>
                <a:rPr lang="en-GB" dirty="0">
                  <a:solidFill>
                    <a:schemeClr val="accent4">
                      <a:lumMod val="50000"/>
                    </a:schemeClr>
                  </a:solidFill>
                  <a:latin typeface="Montserrat" panose="00000500000000000000" pitchFamily="2" charset="0"/>
                </a:rPr>
                <a:t>before target year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606050"/>
              <a:ext cx="1143000" cy="11430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457200" y="2828078"/>
            <a:ext cx="5477069" cy="1143000"/>
            <a:chOff x="457200" y="2828078"/>
            <a:chExt cx="5477069" cy="1143000"/>
          </a:xfrm>
        </p:grpSpPr>
        <p:sp>
          <p:nvSpPr>
            <p:cNvPr id="7" name="Rectangle 6"/>
            <p:cNvSpPr/>
            <p:nvPr/>
          </p:nvSpPr>
          <p:spPr>
            <a:xfrm>
              <a:off x="457200" y="2828078"/>
              <a:ext cx="5477069" cy="1143000"/>
            </a:xfrm>
            <a:prstGeom prst="rect">
              <a:avLst/>
            </a:prstGeom>
            <a:solidFill>
              <a:srgbClr val="D6DE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69233" y="3076413"/>
              <a:ext cx="38784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Net enrolment in primary schools </a:t>
              </a:r>
              <a:r>
                <a:rPr lang="en-GB" b="1" dirty="0">
                  <a:latin typeface="Montserrat" panose="00000500000000000000" pitchFamily="2" charset="0"/>
                </a:rPr>
                <a:t>99.3% 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in 2009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84" y="2834328"/>
              <a:ext cx="1131972" cy="11319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457200" y="4040550"/>
            <a:ext cx="5505411" cy="1143000"/>
            <a:chOff x="457200" y="4040550"/>
            <a:chExt cx="5505411" cy="1143000"/>
          </a:xfrm>
        </p:grpSpPr>
        <p:sp>
          <p:nvSpPr>
            <p:cNvPr id="8" name="Rectangle 7"/>
            <p:cNvSpPr/>
            <p:nvPr/>
          </p:nvSpPr>
          <p:spPr>
            <a:xfrm>
              <a:off x="457200" y="4040550"/>
              <a:ext cx="5477069" cy="1143000"/>
            </a:xfrm>
            <a:prstGeom prst="rect">
              <a:avLst/>
            </a:prstGeom>
            <a:solidFill>
              <a:srgbClr val="AAA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64554" y="4150385"/>
              <a:ext cx="40980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Gender parity in primary education </a:t>
              </a:r>
              <a:r>
                <a:rPr lang="en-GB" b="1" dirty="0">
                  <a:latin typeface="Montserrat" panose="00000500000000000000" pitchFamily="2" charset="0"/>
                </a:rPr>
                <a:t>99.4%</a:t>
              </a:r>
              <a:r>
                <a:rPr lang="en-GB" b="1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in</a:t>
              </a:r>
              <a:r>
                <a:rPr lang="en-GB" b="1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2012 (ratio of girls to boys)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3" b="3504"/>
            <a:stretch/>
          </p:blipFill>
          <p:spPr>
            <a:xfrm>
              <a:off x="463684" y="4075554"/>
              <a:ext cx="1143477" cy="106794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57200" y="5257800"/>
            <a:ext cx="5477069" cy="1143000"/>
            <a:chOff x="457200" y="5257800"/>
            <a:chExt cx="5477069" cy="1143000"/>
          </a:xfrm>
        </p:grpSpPr>
        <p:sp>
          <p:nvSpPr>
            <p:cNvPr id="9" name="Rectangle 8"/>
            <p:cNvSpPr/>
            <p:nvPr/>
          </p:nvSpPr>
          <p:spPr>
            <a:xfrm>
              <a:off x="457200" y="5257800"/>
              <a:ext cx="5477069" cy="1143000"/>
            </a:xfrm>
            <a:prstGeom prst="rect">
              <a:avLst/>
            </a:prstGeom>
            <a:solidFill>
              <a:srgbClr val="CAE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9" r="5572" b="3872"/>
            <a:stretch/>
          </p:blipFill>
          <p:spPr>
            <a:xfrm>
              <a:off x="457200" y="5302250"/>
              <a:ext cx="1083825" cy="10541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864487" y="5506135"/>
              <a:ext cx="3774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" panose="00000500000000000000" pitchFamily="2" charset="0"/>
                </a:rPr>
                <a:t>Reducing</a:t>
              </a:r>
              <a:r>
                <a:rPr lang="en-GB" dirty="0">
                  <a:latin typeface="Montserrat" panose="00000500000000000000" pitchFamily="2" charset="0"/>
                </a:rPr>
                <a:t> 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</a:rPr>
                <a:t>mortality rates </a:t>
              </a:r>
              <a:b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</a:rPr>
              </a:b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</a:rPr>
                <a:t>by two-thirds by 2015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57731" y="2823300"/>
            <a:ext cx="5477069" cy="1143000"/>
            <a:chOff x="6257731" y="2823300"/>
            <a:chExt cx="5477069" cy="1143000"/>
          </a:xfrm>
        </p:grpSpPr>
        <p:sp>
          <p:nvSpPr>
            <p:cNvPr id="15" name="Rectangle 14"/>
            <p:cNvSpPr/>
            <p:nvPr/>
          </p:nvSpPr>
          <p:spPr>
            <a:xfrm>
              <a:off x="6257731" y="2823300"/>
              <a:ext cx="5477069" cy="1143000"/>
            </a:xfrm>
            <a:prstGeom prst="rect">
              <a:avLst/>
            </a:prstGeom>
            <a:solidFill>
              <a:srgbClr val="F05B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089" y="2845735"/>
              <a:ext cx="1103376" cy="110337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524035" y="3217073"/>
              <a:ext cx="3913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8A0000"/>
                  </a:solidFill>
                  <a:latin typeface="Montserrat" panose="00000500000000000000" pitchFamily="2" charset="0"/>
                </a:rPr>
                <a:t>A </a:t>
              </a:r>
              <a:r>
                <a:rPr lang="en-GB" b="1" dirty="0">
                  <a:latin typeface="Montserrat" panose="00000500000000000000" pitchFamily="2" charset="0"/>
                </a:rPr>
                <a:t>low prevalence </a:t>
              </a:r>
              <a:r>
                <a:rPr lang="en-GB" dirty="0">
                  <a:solidFill>
                    <a:srgbClr val="8A0000"/>
                  </a:solidFill>
                  <a:latin typeface="Montserrat" panose="00000500000000000000" pitchFamily="2" charset="0"/>
                </a:rPr>
                <a:t>country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57731" y="4039699"/>
            <a:ext cx="5477069" cy="1143851"/>
            <a:chOff x="6257731" y="4039699"/>
            <a:chExt cx="5477069" cy="1143851"/>
          </a:xfrm>
        </p:grpSpPr>
        <p:sp>
          <p:nvSpPr>
            <p:cNvPr id="16" name="Rectangle 15"/>
            <p:cNvSpPr/>
            <p:nvPr/>
          </p:nvSpPr>
          <p:spPr>
            <a:xfrm>
              <a:off x="6257731" y="4040550"/>
              <a:ext cx="5477069" cy="1143000"/>
            </a:xfrm>
            <a:prstGeom prst="rect">
              <a:avLst/>
            </a:prstGeom>
            <a:solidFill>
              <a:srgbClr val="8CC5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31" y="4039699"/>
              <a:ext cx="1126349" cy="112634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524035" y="4150385"/>
              <a:ext cx="39132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Total forest cover </a:t>
              </a:r>
              <a:r>
                <a:rPr lang="en-GB" b="1" dirty="0">
                  <a:latin typeface="Montserrat" panose="00000500000000000000" pitchFamily="2" charset="0"/>
                </a:rPr>
                <a:t>fallen</a:t>
              </a:r>
              <a:r>
                <a:rPr lang="en-GB" b="1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by 6.4% during 1990-2010 </a:t>
              </a:r>
              <a:b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</a:b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(of total land area)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48395" y="5272132"/>
            <a:ext cx="5486405" cy="1143000"/>
            <a:chOff x="6248395" y="5272132"/>
            <a:chExt cx="5486405" cy="1143000"/>
          </a:xfrm>
        </p:grpSpPr>
        <p:sp>
          <p:nvSpPr>
            <p:cNvPr id="17" name="Rectangle 16"/>
            <p:cNvSpPr/>
            <p:nvPr/>
          </p:nvSpPr>
          <p:spPr>
            <a:xfrm>
              <a:off x="6257731" y="5272132"/>
              <a:ext cx="5477069" cy="1143000"/>
            </a:xfrm>
            <a:prstGeom prst="rect">
              <a:avLst/>
            </a:prstGeom>
            <a:solidFill>
              <a:srgbClr val="10B0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95" y="5272132"/>
              <a:ext cx="1128668" cy="112866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524036" y="5381967"/>
              <a:ext cx="39132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Montserrat" panose="00000500000000000000" pitchFamily="2" charset="0"/>
                </a:rPr>
                <a:t>Achieved target </a:t>
              </a:r>
              <a:r>
                <a:rPr lang="en-GB" dirty="0">
                  <a:solidFill>
                    <a:schemeClr val="accent1">
                      <a:lumMod val="50000"/>
                    </a:schemeClr>
                  </a:solidFill>
                  <a:latin typeface="Montserrat" panose="00000500000000000000" pitchFamily="2" charset="0"/>
                </a:rPr>
                <a:t>for safe drinking water and basic sanitation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57731" y="1606050"/>
            <a:ext cx="5477069" cy="1143000"/>
            <a:chOff x="6257731" y="1606050"/>
            <a:chExt cx="5477069" cy="1143000"/>
          </a:xfrm>
        </p:grpSpPr>
        <p:sp>
          <p:nvSpPr>
            <p:cNvPr id="14" name="Rectangle 13"/>
            <p:cNvSpPr/>
            <p:nvPr/>
          </p:nvSpPr>
          <p:spPr>
            <a:xfrm>
              <a:off x="6257731" y="1606050"/>
              <a:ext cx="5477069" cy="1143000"/>
            </a:xfrm>
            <a:prstGeom prst="rect">
              <a:avLst/>
            </a:prstGeom>
            <a:solidFill>
              <a:srgbClr val="EF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4" b="5501"/>
            <a:stretch/>
          </p:blipFill>
          <p:spPr>
            <a:xfrm>
              <a:off x="6271088" y="1668780"/>
              <a:ext cx="1143335" cy="1018212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7427780" y="1715885"/>
              <a:ext cx="4307020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dirty="0">
                  <a:solidFill>
                    <a:srgbClr val="8A0066"/>
                  </a:solidFill>
                  <a:latin typeface="Montserrat" panose="00000500000000000000" pitchFamily="2" charset="0"/>
                </a:rPr>
                <a:t>Maternal mortality ratio </a:t>
              </a:r>
              <a:r>
                <a:rPr lang="en-GB" b="1" dirty="0">
                  <a:latin typeface="Montserrat" panose="00000500000000000000" pitchFamily="2" charset="0"/>
                </a:rPr>
                <a:t>declined </a:t>
              </a:r>
              <a:r>
                <a:rPr lang="en-GB" dirty="0">
                  <a:solidFill>
                    <a:srgbClr val="8A0066"/>
                  </a:solidFill>
                  <a:latin typeface="Montserrat" panose="00000500000000000000" pitchFamily="2" charset="0"/>
                </a:rPr>
                <a:t>from 92 to 33 during 1990 - 2010 (per 100,000 live births)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8605156" y="6608550"/>
            <a:ext cx="36062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0"/>
              </a:rPr>
              <a:t>Source: MDG Country Report 2014, UN Sri Lanka </a:t>
            </a:r>
          </a:p>
        </p:txBody>
      </p:sp>
    </p:spTree>
    <p:extLst>
      <p:ext uri="{BB962C8B-B14F-4D97-AF65-F5344CB8AC3E}">
        <p14:creationId xmlns:p14="http://schemas.microsoft.com/office/powerpoint/2010/main" val="38705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242" y="2705725"/>
            <a:ext cx="114584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800" b="1" dirty="0">
                <a:solidFill>
                  <a:prstClr val="white"/>
                </a:solidFill>
                <a:latin typeface="Montserrat" panose="00000500000000000000" pitchFamily="2" charset="0"/>
              </a:rPr>
              <a:t>FUTURE OUTLOOK</a:t>
            </a:r>
          </a:p>
        </p:txBody>
      </p:sp>
    </p:spTree>
    <p:extLst>
      <p:ext uri="{BB962C8B-B14F-4D97-AF65-F5344CB8AC3E}">
        <p14:creationId xmlns:p14="http://schemas.microsoft.com/office/powerpoint/2010/main" val="38164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0175" y="352132"/>
            <a:ext cx="4060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123D4D"/>
                </a:solidFill>
                <a:effectLst/>
                <a:uLnTx/>
                <a:uFillTx/>
                <a:latin typeface="Montserrat bold" panose="00000800000000000000" pitchFamily="2" charset="0"/>
              </a:rPr>
              <a:t>FUTURE OUTLOOK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948" y="6616781"/>
            <a:ext cx="118791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Source: Sri Lanka Staff Report For The 2016 Article IV Consultation And Request For A Three-year Extended Arrangement Under The Extended Fund Facility, International Monetary Fund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510072" y="457200"/>
            <a:ext cx="0" cy="59436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876675" y="457200"/>
            <a:ext cx="0" cy="59436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228288" y="457200"/>
            <a:ext cx="0" cy="59436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57200" y="1153045"/>
            <a:ext cx="5638800" cy="640080"/>
          </a:xfrm>
          <a:prstGeom prst="rect">
            <a:avLst/>
          </a:prstGeom>
          <a:solidFill>
            <a:srgbClr val="12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ECONOMIC GROWTH (%)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4536" y="2666451"/>
            <a:ext cx="5638800" cy="64008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AVERAGE INFLATION (%)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4536" y="1916918"/>
            <a:ext cx="5638800" cy="64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TOTAL INVESTMENT (% OF GDP)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3456883"/>
            <a:ext cx="5638800" cy="640080"/>
          </a:xfrm>
          <a:prstGeom prst="rect">
            <a:avLst/>
          </a:prstGeom>
          <a:solidFill>
            <a:srgbClr val="FFBD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GOVT. REVENUE &amp; GRANTS (% OF GDP)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4224829"/>
            <a:ext cx="5638800" cy="6400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FISCAL DEFICIT (% OF GDP)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4992775"/>
            <a:ext cx="5638800" cy="640080"/>
          </a:xfrm>
          <a:prstGeom prst="rect">
            <a:avLst/>
          </a:prstGeom>
          <a:solidFill>
            <a:srgbClr val="A8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CENTRAL GOVERNMENT DEBT (% OF DEBT)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5760720"/>
            <a:ext cx="5638800" cy="6400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latin typeface="Montserrat" panose="00000500000000000000" pitchFamily="2" charset="0"/>
              </a:rPr>
              <a:t>GROSS OFFICIAL RESERVES (MONTHS OF IMPORTS)</a:t>
            </a: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6023877" y="822960"/>
          <a:ext cx="5710923" cy="3110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/>
          <p:nvPr>
            <p:extLst/>
          </p:nvPr>
        </p:nvGraphicFramePr>
        <p:xfrm>
          <a:off x="5949090" y="2602014"/>
          <a:ext cx="5710923" cy="3110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/>
          <p:cNvGraphicFramePr/>
          <p:nvPr>
            <p:extLst/>
          </p:nvPr>
        </p:nvGraphicFramePr>
        <p:xfrm>
          <a:off x="6021213" y="1828322"/>
          <a:ext cx="5710923" cy="112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/>
          <p:nvPr>
            <p:extLst/>
          </p:nvPr>
        </p:nvGraphicFramePr>
        <p:xfrm>
          <a:off x="6023877" y="3367354"/>
          <a:ext cx="5710923" cy="112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Chart 30"/>
          <p:cNvGraphicFramePr/>
          <p:nvPr>
            <p:extLst/>
          </p:nvPr>
        </p:nvGraphicFramePr>
        <p:xfrm>
          <a:off x="5985151" y="3955982"/>
          <a:ext cx="5710923" cy="112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Chart 32"/>
          <p:cNvGraphicFramePr/>
          <p:nvPr>
            <p:extLst/>
          </p:nvPr>
        </p:nvGraphicFramePr>
        <p:xfrm>
          <a:off x="6023877" y="4891543"/>
          <a:ext cx="5710923" cy="112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Chart 34"/>
          <p:cNvGraphicFramePr/>
          <p:nvPr>
            <p:extLst/>
          </p:nvPr>
        </p:nvGraphicFramePr>
        <p:xfrm>
          <a:off x="6023877" y="5672124"/>
          <a:ext cx="5710923" cy="112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522701" y="474863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2016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888076" y="46418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2017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3451" y="47486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2018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618825" y="46466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387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Graphic spid="18" grpId="0">
        <p:bldAsOne/>
      </p:bldGraphic>
      <p:bldGraphic spid="25" grpId="0">
        <p:bldAsOne/>
      </p:bldGraphic>
      <p:bldGraphic spid="27" grpId="0">
        <p:bldAsOne/>
      </p:bldGraphic>
      <p:bldGraphic spid="29" grpId="0">
        <p:bldAsOne/>
      </p:bldGraphic>
      <p:bldGraphic spid="31" grpId="0">
        <p:bldAsOne/>
      </p:bldGraphic>
      <p:bldGraphic spid="33" grpId="0">
        <p:bldAsOne/>
      </p:bldGraphic>
      <p:bldGraphic spid="35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9" b="93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242487"/>
            <a:ext cx="12192000" cy="3367863"/>
          </a:xfrm>
          <a:prstGeom prst="rect">
            <a:avLst/>
          </a:prstGeom>
          <a:solidFill>
            <a:srgbClr val="F8B31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9400" y="3569546"/>
            <a:ext cx="4931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pPr algn="ctr"/>
            <a:r>
              <a:rPr lang="en-GB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54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7761" y="1905506"/>
            <a:ext cx="978825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rPr>
              <a:t>POLITICAL</a:t>
            </a:r>
            <a:br>
              <a:rPr lang="en-US" sz="9600" b="1" kern="0" dirty="0">
                <a:solidFill>
                  <a:prstClr val="white"/>
                </a:solidFill>
                <a:latin typeface="Montserrat" panose="00000500000000000000" pitchFamily="2" charset="0"/>
              </a:rPr>
            </a:br>
            <a:r>
              <a:rPr lang="en-US" sz="9600" b="1" kern="0" dirty="0">
                <a:solidFill>
                  <a:prstClr val="white"/>
                </a:solidFill>
                <a:latin typeface="Montserrat" panose="00000500000000000000" pitchFamily="2" charset="0"/>
              </a:rPr>
              <a:t>ENVIRONMENT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2/Old_Parliament_Building,_Colom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74358" y="302763"/>
            <a:ext cx="40392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latin typeface="Montserrat" panose="00000500000000000000" pitchFamily="2" charset="0"/>
              </a:rPr>
              <a:t>Independent since </a:t>
            </a:r>
            <a:r>
              <a:rPr lang="en-GB" sz="8000" b="1" dirty="0">
                <a:solidFill>
                  <a:srgbClr val="123D4D"/>
                </a:solidFill>
                <a:latin typeface="Montserrat" panose="00000500000000000000" pitchFamily="2" charset="0"/>
              </a:rPr>
              <a:t>1948</a:t>
            </a:r>
            <a:r>
              <a:rPr lang="en-GB" sz="6000" b="1" dirty="0">
                <a:solidFill>
                  <a:srgbClr val="123D4D"/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80421" y="7041346"/>
            <a:ext cx="3930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ontserrat" panose="00000500000000000000" pitchFamily="2" charset="0"/>
              </a:rPr>
              <a:t>One of Asia’s oldest democracies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385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2/Old_Parliament_Building,_Colomb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33625" y="314863"/>
            <a:ext cx="512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123D4D"/>
                </a:solidFill>
                <a:latin typeface="Montserrat" panose="00000500000000000000" pitchFamily="2" charset="0"/>
              </a:rPr>
              <a:t>POLITICAL STRUCTURE</a:t>
            </a:r>
          </a:p>
        </p:txBody>
      </p:sp>
      <p:sp>
        <p:nvSpPr>
          <p:cNvPr id="6" name="Oval 5"/>
          <p:cNvSpPr/>
          <p:nvPr/>
        </p:nvSpPr>
        <p:spPr>
          <a:xfrm>
            <a:off x="1493747" y="1583741"/>
            <a:ext cx="3855379" cy="3690519"/>
          </a:xfrm>
          <a:prstGeom prst="ellipse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6842873" y="1583741"/>
            <a:ext cx="3855379" cy="3690519"/>
          </a:xfrm>
          <a:prstGeom prst="ellipse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103103" y="2951946"/>
            <a:ext cx="3334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Parliament </a:t>
            </a:r>
          </a:p>
          <a:p>
            <a:pPr algn="ctr"/>
            <a:r>
              <a:rPr lang="en-GB" sz="2800" b="1" dirty="0">
                <a:latin typeface="Montserrat" panose="00000500000000000000" pitchFamily="2" charset="0"/>
              </a:rPr>
              <a:t>- Westminster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36062" y="2951946"/>
            <a:ext cx="2370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Montserrat" panose="00000500000000000000" pitchFamily="2" charset="0"/>
              </a:rPr>
              <a:t>Executive Presidency</a:t>
            </a:r>
          </a:p>
        </p:txBody>
      </p:sp>
    </p:spTree>
    <p:extLst>
      <p:ext uri="{BB962C8B-B14F-4D97-AF65-F5344CB8AC3E}">
        <p14:creationId xmlns:p14="http://schemas.microsoft.com/office/powerpoint/2010/main" val="41374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0/Secretary_Kerry_Meets_With_Sri_Lankan_President_Sirisena_in_Colombo_(1733852486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9" t="10078" r="13571" b="9043"/>
          <a:stretch/>
        </p:blipFill>
        <p:spPr bwMode="auto">
          <a:xfrm flipH="1">
            <a:off x="-1" y="0"/>
            <a:ext cx="3918857" cy="686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0/01/Secretary_Kerry_Sits_With_Sri_Lankan_Prime_Minister_Wickremesinghe_at_the_Temple_Trees_Complex_in_Colombo_(1672140156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9" r="5174"/>
          <a:stretch/>
        </p:blipFill>
        <p:spPr bwMode="auto">
          <a:xfrm>
            <a:off x="7946571" y="0"/>
            <a:ext cx="4245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7245" y="-1"/>
            <a:ext cx="352268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Montserrat" panose="00000500000000000000" pitchFamily="2" charset="0"/>
              </a:rPr>
              <a:t>Unity Government pledged to:</a:t>
            </a:r>
          </a:p>
          <a:p>
            <a:pPr lvl="0" algn="ctr"/>
            <a:endParaRPr lang="en-US" sz="2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ontserrat Light" panose="00000400000000000000" pitchFamily="2" charset="0"/>
              </a:rPr>
              <a:t>Improve access to information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ontserrat Light" panose="00000400000000000000" pitchFamily="2" charset="0"/>
              </a:rPr>
              <a:t>Enact National Audit Act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ontserrat Light" panose="00000400000000000000" pitchFamily="2" charset="0"/>
              </a:rPr>
              <a:t>Introduce code of ethics for members of parliament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ontserrat Light" panose="00000400000000000000" pitchFamily="2" charset="0"/>
              </a:rPr>
              <a:t>Introduce anti-corruption &amp; anti-bribery legislation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Montserrat Light" panose="00000400000000000000" pitchFamily="2" charset="0"/>
              </a:rPr>
              <a:t>Strengthen law enforcement</a:t>
            </a:r>
            <a:endParaRPr lang="en-GB" sz="2000" dirty="0">
              <a:solidFill>
                <a:prstClr val="black"/>
              </a:solidFill>
              <a:latin typeface="Montserrat Light" panose="00000400000000000000" pitchFamily="2" charset="0"/>
            </a:endParaRPr>
          </a:p>
          <a:p>
            <a:pPr lvl="0" algn="ctr"/>
            <a:endParaRPr lang="en-US" sz="2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endParaRPr lang="en-GB" sz="20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" y="6019800"/>
            <a:ext cx="3562350" cy="6858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ontserrat" panose="00000500000000000000" pitchFamily="2" charset="0"/>
              </a:rPr>
              <a:t>H.E. </a:t>
            </a:r>
            <a:r>
              <a:rPr lang="en-GB" dirty="0" err="1">
                <a:solidFill>
                  <a:schemeClr val="tx1"/>
                </a:solidFill>
                <a:latin typeface="Montserrat" panose="00000500000000000000" pitchFamily="2" charset="0"/>
              </a:rPr>
              <a:t>Maithripala</a:t>
            </a:r>
            <a:r>
              <a:rPr lang="en-GB" dirty="0">
                <a:solidFill>
                  <a:schemeClr val="tx1"/>
                </a:solidFill>
                <a:latin typeface="Montserrat" panose="00000500000000000000" pitchFamily="2" charset="0"/>
              </a:rPr>
              <a:t> Sirisena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Montserrat" panose="00000500000000000000" pitchFamily="2" charset="0"/>
              </a:rPr>
              <a:t>President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8110" y="6019800"/>
            <a:ext cx="3562350" cy="6858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Montserrat" panose="00000500000000000000" pitchFamily="2" charset="0"/>
              </a:rPr>
              <a:t>Ranil</a:t>
            </a:r>
            <a:r>
              <a:rPr lang="en-GB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Montserrat" panose="00000500000000000000" pitchFamily="2" charset="0"/>
              </a:rPr>
              <a:t>Wickremasinghe</a:t>
            </a:r>
            <a:endParaRPr lang="en-GB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Montserrat" panose="00000500000000000000" pitchFamily="2" charset="0"/>
              </a:rPr>
              <a:t>Prime Minister</a:t>
            </a:r>
          </a:p>
        </p:txBody>
      </p:sp>
    </p:spTree>
    <p:extLst>
      <p:ext uri="{BB962C8B-B14F-4D97-AF65-F5344CB8AC3E}">
        <p14:creationId xmlns:p14="http://schemas.microsoft.com/office/powerpoint/2010/main" val="18686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63709" y="342220"/>
            <a:ext cx="5264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123D4D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POLICY FRAMEWORK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1851" y="1565940"/>
            <a:ext cx="4201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 Light" panose="00000400000000000000" pitchFamily="2" charset="0"/>
              </a:rPr>
              <a:t>Foreign policy aimed at economic diplomacy</a:t>
            </a:r>
          </a:p>
        </p:txBody>
      </p:sp>
      <p:grpSp>
        <p:nvGrpSpPr>
          <p:cNvPr id="174" name="Group 212"/>
          <p:cNvGrpSpPr>
            <a:grpSpLocks/>
          </p:cNvGrpSpPr>
          <p:nvPr/>
        </p:nvGrpSpPr>
        <p:grpSpPr bwMode="auto">
          <a:xfrm>
            <a:off x="4620904" y="5176258"/>
            <a:ext cx="1044575" cy="2114550"/>
            <a:chOff x="0" y="0"/>
            <a:chExt cx="658" cy="1332"/>
          </a:xfrm>
        </p:grpSpPr>
        <p:sp>
          <p:nvSpPr>
            <p:cNvPr id="175" name="Line 209"/>
            <p:cNvSpPr>
              <a:spLocks noChangeShapeType="1"/>
            </p:cNvSpPr>
            <p:nvPr/>
          </p:nvSpPr>
          <p:spPr bwMode="auto">
            <a:xfrm flipH="1">
              <a:off x="658" y="1308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6" name="AutoShape 210"/>
            <p:cNvSpPr>
              <a:spLocks/>
            </p:cNvSpPr>
            <p:nvPr/>
          </p:nvSpPr>
          <p:spPr bwMode="auto">
            <a:xfrm>
              <a:off x="48" y="0"/>
              <a:ext cx="609" cy="125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830"/>
                  </a:lnTo>
                  <a:cubicBezTo>
                    <a:pt x="21600" y="859"/>
                    <a:pt x="20915" y="0"/>
                    <a:pt x="18222" y="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7" name="Line 211"/>
            <p:cNvSpPr>
              <a:spLocks noChangeShapeType="1"/>
            </p:cNvSpPr>
            <p:nvPr/>
          </p:nvSpPr>
          <p:spPr bwMode="auto">
            <a:xfrm>
              <a:off x="0" y="2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8" name="Group 216"/>
          <p:cNvGrpSpPr>
            <a:grpSpLocks/>
          </p:cNvGrpSpPr>
          <p:nvPr/>
        </p:nvGrpSpPr>
        <p:grpSpPr bwMode="auto">
          <a:xfrm>
            <a:off x="2986932" y="3841638"/>
            <a:ext cx="2822575" cy="3098800"/>
            <a:chOff x="0" y="0"/>
            <a:chExt cx="1778" cy="1951"/>
          </a:xfrm>
        </p:grpSpPr>
        <p:sp>
          <p:nvSpPr>
            <p:cNvPr id="179" name="Line 213"/>
            <p:cNvSpPr>
              <a:spLocks noChangeShapeType="1"/>
            </p:cNvSpPr>
            <p:nvPr/>
          </p:nvSpPr>
          <p:spPr bwMode="auto">
            <a:xfrm flipH="1">
              <a:off x="1777" y="1927"/>
              <a:ext cx="1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0" name="AutoShape 214"/>
            <p:cNvSpPr>
              <a:spLocks/>
            </p:cNvSpPr>
            <p:nvPr/>
          </p:nvSpPr>
          <p:spPr bwMode="auto">
            <a:xfrm>
              <a:off x="47" y="3"/>
              <a:ext cx="1730" cy="18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224"/>
                  </a:lnTo>
                  <a:cubicBezTo>
                    <a:pt x="21600" y="575"/>
                    <a:pt x="21359" y="0"/>
                    <a:pt x="20409" y="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1" name="Line 215"/>
            <p:cNvSpPr>
              <a:spLocks noChangeShapeType="1"/>
            </p:cNvSpPr>
            <p:nvPr/>
          </p:nvSpPr>
          <p:spPr bwMode="auto">
            <a:xfrm>
              <a:off x="0" y="0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82" name="Group 220"/>
          <p:cNvGrpSpPr>
            <a:grpSpLocks/>
          </p:cNvGrpSpPr>
          <p:nvPr/>
        </p:nvGrpSpPr>
        <p:grpSpPr bwMode="auto">
          <a:xfrm>
            <a:off x="4638023" y="2720299"/>
            <a:ext cx="1276350" cy="4419600"/>
            <a:chOff x="0" y="0"/>
            <a:chExt cx="804" cy="2783"/>
          </a:xfrm>
        </p:grpSpPr>
        <p:sp>
          <p:nvSpPr>
            <p:cNvPr id="183" name="Line 217"/>
            <p:cNvSpPr>
              <a:spLocks noChangeShapeType="1"/>
            </p:cNvSpPr>
            <p:nvPr/>
          </p:nvSpPr>
          <p:spPr bwMode="auto">
            <a:xfrm flipH="1">
              <a:off x="802" y="2759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4" name="AutoShape 218"/>
            <p:cNvSpPr>
              <a:spLocks/>
            </p:cNvSpPr>
            <p:nvPr/>
          </p:nvSpPr>
          <p:spPr bwMode="auto">
            <a:xfrm>
              <a:off x="49" y="3"/>
              <a:ext cx="755" cy="27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848"/>
                  </a:lnTo>
                  <a:cubicBezTo>
                    <a:pt x="21600" y="398"/>
                    <a:pt x="21046" y="0"/>
                    <a:pt x="18870" y="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5" name="Line 219"/>
            <p:cNvSpPr>
              <a:spLocks noChangeShapeType="1"/>
            </p:cNvSpPr>
            <p:nvPr/>
          </p:nvSpPr>
          <p:spPr bwMode="auto">
            <a:xfrm>
              <a:off x="0" y="0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86" name="Group 224"/>
          <p:cNvGrpSpPr>
            <a:grpSpLocks/>
          </p:cNvGrpSpPr>
          <p:nvPr/>
        </p:nvGrpSpPr>
        <p:grpSpPr bwMode="auto">
          <a:xfrm>
            <a:off x="6320311" y="3099711"/>
            <a:ext cx="754063" cy="4159250"/>
            <a:chOff x="0" y="0"/>
            <a:chExt cx="474" cy="2620"/>
          </a:xfrm>
        </p:grpSpPr>
        <p:sp>
          <p:nvSpPr>
            <p:cNvPr id="187" name="Line 221"/>
            <p:cNvSpPr>
              <a:spLocks noChangeShapeType="1"/>
            </p:cNvSpPr>
            <p:nvPr/>
          </p:nvSpPr>
          <p:spPr bwMode="auto">
            <a:xfrm flipH="1">
              <a:off x="0" y="2596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8" name="AutoShape 222"/>
            <p:cNvSpPr>
              <a:spLocks/>
            </p:cNvSpPr>
            <p:nvPr/>
          </p:nvSpPr>
          <p:spPr bwMode="auto">
            <a:xfrm>
              <a:off x="0" y="0"/>
              <a:ext cx="427" cy="25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904"/>
                  </a:lnTo>
                  <a:cubicBezTo>
                    <a:pt x="0" y="424"/>
                    <a:pt x="978" y="0"/>
                    <a:pt x="4822" y="0"/>
                  </a:cubicBez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9" name="Line 223"/>
            <p:cNvSpPr>
              <a:spLocks noChangeShapeType="1"/>
            </p:cNvSpPr>
            <p:nvPr/>
          </p:nvSpPr>
          <p:spPr bwMode="auto">
            <a:xfrm rot="10800000">
              <a:off x="450" y="2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90" name="Group 228"/>
          <p:cNvGrpSpPr>
            <a:grpSpLocks/>
          </p:cNvGrpSpPr>
          <p:nvPr/>
        </p:nvGrpSpPr>
        <p:grpSpPr bwMode="auto">
          <a:xfrm>
            <a:off x="6438455" y="4426142"/>
            <a:ext cx="2351088" cy="3295650"/>
            <a:chOff x="0" y="0"/>
            <a:chExt cx="1481" cy="2076"/>
          </a:xfrm>
        </p:grpSpPr>
        <p:sp>
          <p:nvSpPr>
            <p:cNvPr id="191" name="Line 225"/>
            <p:cNvSpPr>
              <a:spLocks noChangeShapeType="1"/>
            </p:cNvSpPr>
            <p:nvPr/>
          </p:nvSpPr>
          <p:spPr bwMode="auto">
            <a:xfrm flipH="1">
              <a:off x="0" y="2052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2" name="AutoShape 226"/>
            <p:cNvSpPr>
              <a:spLocks/>
            </p:cNvSpPr>
            <p:nvPr/>
          </p:nvSpPr>
          <p:spPr bwMode="auto">
            <a:xfrm>
              <a:off x="2" y="0"/>
              <a:ext cx="1433" cy="20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1148"/>
                  </a:lnTo>
                  <a:cubicBezTo>
                    <a:pt x="0" y="539"/>
                    <a:pt x="291" y="0"/>
                    <a:pt x="1437" y="0"/>
                  </a:cubicBez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3" name="Line 227"/>
            <p:cNvSpPr>
              <a:spLocks noChangeShapeType="1"/>
            </p:cNvSpPr>
            <p:nvPr/>
          </p:nvSpPr>
          <p:spPr bwMode="auto">
            <a:xfrm rot="10800000">
              <a:off x="1457" y="0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94" name="Group 232"/>
          <p:cNvGrpSpPr>
            <a:grpSpLocks/>
          </p:cNvGrpSpPr>
          <p:nvPr/>
        </p:nvGrpSpPr>
        <p:grpSpPr bwMode="auto">
          <a:xfrm>
            <a:off x="6198990" y="1919883"/>
            <a:ext cx="1884363" cy="5949950"/>
            <a:chOff x="0" y="0"/>
            <a:chExt cx="1186" cy="3748"/>
          </a:xfrm>
        </p:grpSpPr>
        <p:sp>
          <p:nvSpPr>
            <p:cNvPr id="195" name="Line 229"/>
            <p:cNvSpPr>
              <a:spLocks noChangeShapeType="1"/>
            </p:cNvSpPr>
            <p:nvPr/>
          </p:nvSpPr>
          <p:spPr bwMode="auto">
            <a:xfrm flipH="1">
              <a:off x="0" y="3724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" name="AutoShape 230"/>
            <p:cNvSpPr>
              <a:spLocks/>
            </p:cNvSpPr>
            <p:nvPr/>
          </p:nvSpPr>
          <p:spPr bwMode="auto">
            <a:xfrm>
              <a:off x="2" y="0"/>
              <a:ext cx="1138" cy="36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626"/>
                  </a:lnTo>
                  <a:cubicBezTo>
                    <a:pt x="0" y="294"/>
                    <a:pt x="367" y="0"/>
                    <a:pt x="1809" y="0"/>
                  </a:cubicBez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Line 231"/>
            <p:cNvSpPr>
              <a:spLocks noChangeShapeType="1"/>
            </p:cNvSpPr>
            <p:nvPr/>
          </p:nvSpPr>
          <p:spPr bwMode="auto">
            <a:xfrm rot="10800000">
              <a:off x="1162" y="3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98" name="Group 236"/>
          <p:cNvGrpSpPr>
            <a:grpSpLocks/>
          </p:cNvGrpSpPr>
          <p:nvPr/>
        </p:nvGrpSpPr>
        <p:grpSpPr bwMode="auto">
          <a:xfrm>
            <a:off x="3764898" y="1589683"/>
            <a:ext cx="2309813" cy="6280150"/>
            <a:chOff x="0" y="0"/>
            <a:chExt cx="1454" cy="3956"/>
          </a:xfrm>
        </p:grpSpPr>
        <p:sp>
          <p:nvSpPr>
            <p:cNvPr id="199" name="Line 233"/>
            <p:cNvSpPr>
              <a:spLocks noChangeShapeType="1"/>
            </p:cNvSpPr>
            <p:nvPr/>
          </p:nvSpPr>
          <p:spPr bwMode="auto">
            <a:xfrm flipH="1">
              <a:off x="1454" y="3932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234"/>
            <p:cNvSpPr>
              <a:spLocks/>
            </p:cNvSpPr>
            <p:nvPr/>
          </p:nvSpPr>
          <p:spPr bwMode="auto">
            <a:xfrm>
              <a:off x="45" y="0"/>
              <a:ext cx="1407" cy="388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593"/>
                  </a:lnTo>
                  <a:cubicBezTo>
                    <a:pt x="21600" y="278"/>
                    <a:pt x="21303" y="0"/>
                    <a:pt x="20136" y="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1" name="Line 235"/>
            <p:cNvSpPr>
              <a:spLocks noChangeShapeType="1"/>
            </p:cNvSpPr>
            <p:nvPr/>
          </p:nvSpPr>
          <p:spPr bwMode="auto">
            <a:xfrm>
              <a:off x="0" y="3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8" name="Rectangle 207"/>
          <p:cNvSpPr/>
          <p:nvPr/>
        </p:nvSpPr>
        <p:spPr>
          <a:xfrm>
            <a:off x="1594174" y="2301498"/>
            <a:ext cx="314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Montserrat Light" panose="00000400000000000000" pitchFamily="2" charset="0"/>
              </a:rPr>
              <a:t>Export and FDI driven economy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564" y="3451693"/>
            <a:ext cx="3092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>
                <a:latin typeface="Montserrat Light" panose="00000400000000000000" pitchFamily="2" charset="0"/>
              </a:rPr>
              <a:t>Rapid employment generation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688464" y="1205854"/>
            <a:ext cx="30172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Montserrat Light" panose="00000400000000000000" pitchFamily="2" charset="0"/>
              </a:rPr>
              <a:t>Market </a:t>
            </a:r>
            <a:r>
              <a:rPr lang="en-US" sz="2000" dirty="0" err="1">
                <a:latin typeface="Montserrat Light" panose="00000400000000000000" pitchFamily="2" charset="0"/>
              </a:rPr>
              <a:t>centred</a:t>
            </a:r>
            <a:r>
              <a:rPr lang="en-US" sz="2000" dirty="0">
                <a:latin typeface="Montserrat Light" panose="00000400000000000000" pitchFamily="2" charset="0"/>
              </a:rPr>
              <a:t> knowledge economy</a:t>
            </a:r>
          </a:p>
          <a:p>
            <a:pPr algn="r"/>
            <a:endParaRPr lang="en-US" sz="2000" dirty="0">
              <a:latin typeface="Montserrat Light" panose="00000400000000000000" pitchFamily="2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8730957" y="4008699"/>
            <a:ext cx="2766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Montserrat Light" panose="00000400000000000000" pitchFamily="2" charset="0"/>
              </a:rPr>
              <a:t>Institutional </a:t>
            </a:r>
            <a:br>
              <a:rPr lang="en-US" sz="2000" dirty="0">
                <a:latin typeface="Montserrat Light" panose="00000400000000000000" pitchFamily="2" charset="0"/>
              </a:rPr>
            </a:br>
            <a:r>
              <a:rPr lang="en-US" sz="2000" dirty="0">
                <a:latin typeface="Montserrat Light" panose="00000400000000000000" pitchFamily="2" charset="0"/>
              </a:rPr>
              <a:t>reforms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01730" y="2745768"/>
            <a:ext cx="4061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 Light" panose="00000400000000000000" pitchFamily="2" charset="0"/>
              </a:rPr>
              <a:t>Establishment of economic development mega zones 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342871" y="5255203"/>
            <a:ext cx="3706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 Light" panose="00000400000000000000" pitchFamily="2" charset="0"/>
              </a:rPr>
              <a:t>Strengthen the education and health systems</a:t>
            </a:r>
          </a:p>
        </p:txBody>
      </p:sp>
      <p:grpSp>
        <p:nvGrpSpPr>
          <p:cNvPr id="38" name="Group 228"/>
          <p:cNvGrpSpPr>
            <a:grpSpLocks/>
          </p:cNvGrpSpPr>
          <p:nvPr/>
        </p:nvGrpSpPr>
        <p:grpSpPr bwMode="auto">
          <a:xfrm>
            <a:off x="6559796" y="5609146"/>
            <a:ext cx="808498" cy="3441787"/>
            <a:chOff x="0" y="0"/>
            <a:chExt cx="1481" cy="2076"/>
          </a:xfrm>
        </p:grpSpPr>
        <p:sp>
          <p:nvSpPr>
            <p:cNvPr id="39" name="Line 225"/>
            <p:cNvSpPr>
              <a:spLocks noChangeShapeType="1"/>
            </p:cNvSpPr>
            <p:nvPr/>
          </p:nvSpPr>
          <p:spPr bwMode="auto">
            <a:xfrm flipH="1">
              <a:off x="0" y="2052"/>
              <a:ext cx="0" cy="24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AutoShape 226"/>
            <p:cNvSpPr>
              <a:spLocks/>
            </p:cNvSpPr>
            <p:nvPr/>
          </p:nvSpPr>
          <p:spPr bwMode="auto">
            <a:xfrm>
              <a:off x="2" y="0"/>
              <a:ext cx="1433" cy="200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1148"/>
                  </a:lnTo>
                  <a:cubicBezTo>
                    <a:pt x="0" y="539"/>
                    <a:pt x="291" y="0"/>
                    <a:pt x="1437" y="0"/>
                  </a:cubicBez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227"/>
            <p:cNvSpPr>
              <a:spLocks noChangeShapeType="1"/>
            </p:cNvSpPr>
            <p:nvPr/>
          </p:nvSpPr>
          <p:spPr bwMode="auto">
            <a:xfrm rot="10800000">
              <a:off x="1457" y="0"/>
              <a:ext cx="24" cy="0"/>
            </a:xfrm>
            <a:prstGeom prst="line">
              <a:avLst/>
            </a:prstGeom>
            <a:noFill/>
            <a:ln w="25400" cap="flat">
              <a:solidFill>
                <a:srgbClr val="FFB700"/>
              </a:solidFill>
              <a:prstDash val="sysDash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657624" y="4877692"/>
            <a:ext cx="2668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Montserrat Light" panose="00000400000000000000" pitchFamily="2" charset="0"/>
              </a:rPr>
              <a:t>Improve fiscal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2843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endSnd/>
        </p:sndAc>
      </p:transition>
    </mc:Choice>
    <mc:Fallback xmlns="">
      <p:transition spd="med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8" grpId="0"/>
      <p:bldP spid="209" grpId="0"/>
      <p:bldP spid="210" grpId="0"/>
      <p:bldP spid="211" grpId="0"/>
      <p:bldP spid="212" grpId="0"/>
      <p:bldP spid="213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3F4F"/>
      </a:accent1>
      <a:accent2>
        <a:srgbClr val="ED7D31"/>
      </a:accent2>
      <a:accent3>
        <a:srgbClr val="7F7F7F"/>
      </a:accent3>
      <a:accent4>
        <a:srgbClr val="FFC000"/>
      </a:accent4>
      <a:accent5>
        <a:srgbClr val="3F3F3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6395</TotalTime>
  <Words>3489</Words>
  <Application>Microsoft Office PowerPoint</Application>
  <PresentationFormat>Widescreen</PresentationFormat>
  <Paragraphs>737</Paragraphs>
  <Slides>44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Montserrat Light</vt:lpstr>
      <vt:lpstr>Montserrat</vt:lpstr>
      <vt:lpstr>Arial</vt:lpstr>
      <vt:lpstr>Century Gothic</vt:lpstr>
      <vt:lpstr>Arial Black</vt:lpstr>
      <vt:lpstr>Georgia</vt:lpstr>
      <vt:lpstr>Calibri</vt:lpstr>
      <vt:lpstr>Montserrat bold</vt:lpstr>
      <vt:lpstr>맑은 고딕</vt:lpstr>
      <vt:lpstr>Calibri Light</vt:lpstr>
      <vt:lpstr>Montserrat bold</vt:lpstr>
      <vt:lpstr>Arial Unicode MS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Verite Research</dc:creator>
  <cp:lastModifiedBy>user</cp:lastModifiedBy>
  <cp:revision>509</cp:revision>
  <dcterms:created xsi:type="dcterms:W3CDTF">2016-06-18T04:57:52Z</dcterms:created>
  <dcterms:modified xsi:type="dcterms:W3CDTF">2016-12-08T02:55:58Z</dcterms:modified>
</cp:coreProperties>
</file>